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9" r:id="rId2"/>
  </p:sldMasterIdLst>
  <p:notesMasterIdLst>
    <p:notesMasterId r:id="rId25"/>
  </p:notesMasterIdLst>
  <p:handoutMasterIdLst>
    <p:handoutMasterId r:id="rId26"/>
  </p:handoutMasterIdLst>
  <p:sldIdLst>
    <p:sldId id="261" r:id="rId3"/>
    <p:sldId id="341" r:id="rId4"/>
    <p:sldId id="291" r:id="rId5"/>
    <p:sldId id="292" r:id="rId6"/>
    <p:sldId id="294" r:id="rId7"/>
    <p:sldId id="296" r:id="rId8"/>
    <p:sldId id="295" r:id="rId9"/>
    <p:sldId id="333" r:id="rId10"/>
    <p:sldId id="335" r:id="rId11"/>
    <p:sldId id="306" r:id="rId12"/>
    <p:sldId id="307" r:id="rId13"/>
    <p:sldId id="340" r:id="rId14"/>
    <p:sldId id="336" r:id="rId15"/>
    <p:sldId id="308" r:id="rId16"/>
    <p:sldId id="309" r:id="rId17"/>
    <p:sldId id="310" r:id="rId18"/>
    <p:sldId id="339" r:id="rId19"/>
    <p:sldId id="312" r:id="rId20"/>
    <p:sldId id="313" r:id="rId21"/>
    <p:sldId id="314" r:id="rId22"/>
    <p:sldId id="315" r:id="rId23"/>
    <p:sldId id="325" r:id="rId24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2E4"/>
    <a:srgbClr val="006086"/>
    <a:srgbClr val="FF8F1C"/>
    <a:srgbClr val="F6EEDA"/>
    <a:srgbClr val="BDEBFF"/>
    <a:srgbClr val="2FBFFF"/>
    <a:srgbClr val="57CBFF"/>
    <a:srgbClr val="F4EBD4"/>
    <a:srgbClr val="F6EDD6"/>
    <a:srgbClr val="F5EC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286" autoAdjust="0"/>
    <p:restoredTop sz="80830" autoAdjust="0"/>
  </p:normalViewPr>
  <p:slideViewPr>
    <p:cSldViewPr snapToGrid="0" showGuides="1">
      <p:cViewPr>
        <p:scale>
          <a:sx n="90" d="100"/>
          <a:sy n="90" d="100"/>
        </p:scale>
        <p:origin x="2574" y="720"/>
      </p:cViewPr>
      <p:guideLst>
        <p:guide orient="horz" pos="834"/>
        <p:guide orient="horz" pos="691"/>
        <p:guide orient="horz" pos="979"/>
        <p:guide orient="horz" pos="1124"/>
        <p:guide orient="horz" pos="4025"/>
        <p:guide orient="horz" pos="487"/>
        <p:guide orient="horz" pos="1392"/>
        <p:guide orient="horz" pos="1265"/>
        <p:guide orient="horz" pos="1557"/>
        <p:guide pos="288"/>
        <p:guide pos="5472"/>
        <p:guide pos="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6674"/>
    </p:cViewPr>
  </p:sorterViewPr>
  <p:notesViewPr>
    <p:cSldViewPr snapToGrid="0" showGuides="1">
      <p:cViewPr varScale="1">
        <p:scale>
          <a:sx n="80" d="100"/>
          <a:sy n="80" d="100"/>
        </p:scale>
        <p:origin x="-2004" y="-90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1124" y="124256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8257" y="124256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5FCD84DF-3D5E-447C-9017-6081511AD754}" type="datetimeFigureOut">
              <a:rPr lang="en-US" sz="1100" smtClean="0">
                <a:latin typeface="Arial" pitchFamily="34" charset="0"/>
                <a:cs typeface="Arial" pitchFamily="34" charset="0"/>
              </a:rPr>
              <a:pPr/>
              <a:t>10/23/2017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8892" y="8719962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0488" y="8719962"/>
            <a:ext cx="3004820" cy="46196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4BBBD9DB-8FEE-4657-AB47-5860687FEFB0}" type="slidenum">
              <a:rPr lang="en-US" sz="1100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365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1124" y="12457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8257" y="12457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B53EE49-5E2F-4CCD-A6EC-E4A5F806204B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536575"/>
            <a:ext cx="5572125" cy="4179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926075"/>
            <a:ext cx="5547360" cy="3587476"/>
          </a:xfrm>
          <a:prstGeom prst="rect">
            <a:avLst/>
          </a:prstGeom>
          <a:ln>
            <a:noFill/>
          </a:ln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5"/>
            <a:r>
              <a:rPr lang="en-US" dirty="0" smtClean="0"/>
              <a:t>Second level</a:t>
            </a:r>
          </a:p>
          <a:p>
            <a:pPr lvl="6"/>
            <a:r>
              <a:rPr lang="en-US" dirty="0" smtClean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1124" y="871996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8257" y="8719961"/>
            <a:ext cx="3004820" cy="46164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78C9D3E-BC22-4B65-B6EC-1512CE9E44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1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4625" indent="-174625" algn="l" defTabSz="914400" rtl="0" eaLnBrk="1" latinLnBrk="0" hangingPunct="1">
      <a:spcBef>
        <a:spcPts val="1200"/>
      </a:spcBef>
      <a:buFont typeface="Arial" pitchFamily="34" charset="0"/>
      <a:buChar char="•"/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74625" indent="-174625" algn="l" defTabSz="914400" rtl="0" eaLnBrk="1" latinLnBrk="0" hangingPunct="1">
      <a:buFont typeface="Arial" pitchFamily="34" charset="0"/>
      <a:buNone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400050" indent="-225425" algn="l" defTabSz="914400" rtl="0" eaLnBrk="1" latinLnBrk="0" hangingPunct="1">
      <a:spcBef>
        <a:spcPts val="600"/>
      </a:spcBef>
      <a:buFont typeface="Calibri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576263" indent="-176213" algn="l" defTabSz="914400" rtl="0" eaLnBrk="1" latinLnBrk="0" hangingPunct="1">
      <a:spcBef>
        <a:spcPts val="600"/>
      </a:spcBef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9D3E-BC22-4B65-B6EC-1512CE9E44E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ABD383-B81A-46BD-A8FE-ABD3C666268F}" type="slidenum">
              <a:rPr lang="en-US" smtClean="0">
                <a:latin typeface="Arial" pitchFamily="34" charset="0"/>
              </a:rPr>
              <a:pPr/>
              <a:t>10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51203" name="Rectangle 2"/>
          <p:cNvSpPr>
            <a:spLocks noChangeArrowheads="1"/>
          </p:cNvSpPr>
          <p:nvPr/>
        </p:nvSpPr>
        <p:spPr bwMode="auto">
          <a:xfrm>
            <a:off x="3928754" y="1"/>
            <a:ext cx="300544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" y="8769364"/>
            <a:ext cx="3003878" cy="4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" y="1"/>
            <a:ext cx="300387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120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98638" y="371475"/>
            <a:ext cx="3336925" cy="2503488"/>
          </a:xfrm>
          <a:ln w="12700" cap="flat">
            <a:solidFill>
              <a:schemeClr val="tx1"/>
            </a:solidFill>
          </a:ln>
        </p:spPr>
      </p:sp>
      <p:sp>
        <p:nvSpPr>
          <p:cNvPr id="5120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8676" y="3150162"/>
            <a:ext cx="5451559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696" tIns="47850" rIns="95696" bIns="47850"/>
          <a:lstStyle/>
          <a:p>
            <a:pPr marL="0" indent="0">
              <a:buSzPct val="35000"/>
              <a:buNone/>
            </a:pPr>
            <a:endParaRPr lang="en-US" sz="900" strike="noStrik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DB0B66-1E73-40FA-AD3F-A02DDBDFD070}" type="slidenum">
              <a:rPr lang="en-US" smtClean="0">
                <a:latin typeface="Arial" pitchFamily="34" charset="0"/>
              </a:rPr>
              <a:pPr/>
              <a:t>11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53251" name="Rectangle 2"/>
          <p:cNvSpPr>
            <a:spLocks noChangeArrowheads="1"/>
          </p:cNvSpPr>
          <p:nvPr/>
        </p:nvSpPr>
        <p:spPr bwMode="auto">
          <a:xfrm>
            <a:off x="3928754" y="1"/>
            <a:ext cx="300544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" y="8769364"/>
            <a:ext cx="3003878" cy="4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" y="1"/>
            <a:ext cx="300387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325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98638" y="371475"/>
            <a:ext cx="3336925" cy="2503488"/>
          </a:xfrm>
          <a:ln w="12700" cap="flat">
            <a:solidFill>
              <a:schemeClr val="tx1"/>
            </a:solidFill>
          </a:ln>
        </p:spPr>
      </p:sp>
      <p:sp>
        <p:nvSpPr>
          <p:cNvPr id="532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6860" y="3150162"/>
            <a:ext cx="6631142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696" tIns="47850" rIns="95696" bIns="47850"/>
          <a:lstStyle/>
          <a:p>
            <a:pPr eaLnBrk="1" hangingPunct="1">
              <a:buSzPct val="35000"/>
            </a:pPr>
            <a:endParaRPr lang="en-US" sz="900" strike="noStrik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DB0B66-1E73-40FA-AD3F-A02DDBDFD070}" type="slidenum">
              <a:rPr lang="en-US" smtClean="0">
                <a:latin typeface="Arial" pitchFamily="34" charset="0"/>
              </a:rPr>
              <a:pPr/>
              <a:t>12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53251" name="Rectangle 2"/>
          <p:cNvSpPr>
            <a:spLocks noChangeArrowheads="1"/>
          </p:cNvSpPr>
          <p:nvPr/>
        </p:nvSpPr>
        <p:spPr bwMode="auto">
          <a:xfrm>
            <a:off x="3928754" y="1"/>
            <a:ext cx="300544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" y="8769364"/>
            <a:ext cx="3003878" cy="4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" y="1"/>
            <a:ext cx="300387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325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98638" y="371475"/>
            <a:ext cx="3336925" cy="2503488"/>
          </a:xfrm>
          <a:ln w="12700" cap="flat">
            <a:solidFill>
              <a:schemeClr val="tx1"/>
            </a:solidFill>
          </a:ln>
        </p:spPr>
      </p:sp>
      <p:sp>
        <p:nvSpPr>
          <p:cNvPr id="532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6860" y="3150162"/>
            <a:ext cx="6631142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696" tIns="47850" rIns="95696" bIns="47850"/>
          <a:lstStyle/>
          <a:p>
            <a:pPr eaLnBrk="1" hangingPunct="1">
              <a:buSzPct val="35000"/>
            </a:pPr>
            <a:endParaRPr lang="en-US" sz="900" strike="noStrik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806FC6-68FA-49F3-817F-AB7FF6112969}" type="slidenum">
              <a:rPr lang="en-US" smtClean="0">
                <a:latin typeface="Arial" pitchFamily="34" charset="0"/>
              </a:rPr>
              <a:pPr/>
              <a:t>13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54275" name="Rectangle 2"/>
          <p:cNvSpPr>
            <a:spLocks noChangeArrowheads="1"/>
          </p:cNvSpPr>
          <p:nvPr/>
        </p:nvSpPr>
        <p:spPr bwMode="auto">
          <a:xfrm>
            <a:off x="3928754" y="1"/>
            <a:ext cx="300544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" y="8769364"/>
            <a:ext cx="3003878" cy="4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" y="1"/>
            <a:ext cx="300387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427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98638" y="371475"/>
            <a:ext cx="3336925" cy="2503488"/>
          </a:xfrm>
          <a:ln w="12700" cap="flat">
            <a:solidFill>
              <a:schemeClr val="tx1"/>
            </a:solidFill>
          </a:ln>
        </p:spPr>
      </p:sp>
      <p:sp>
        <p:nvSpPr>
          <p:cNvPr id="542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6860" y="3150162"/>
            <a:ext cx="6631142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696" tIns="47850" rIns="95696" bIns="47850"/>
          <a:lstStyle/>
          <a:p>
            <a:pPr marL="0" indent="0" eaLnBrk="1" hangingPunct="1">
              <a:buSzPct val="35000"/>
              <a:buNone/>
            </a:pPr>
            <a:endParaRPr lang="en-US" sz="900" dirty="0"/>
          </a:p>
          <a:p>
            <a:pPr eaLnBrk="1" hangingPunct="1">
              <a:buSzPct val="35000"/>
            </a:pPr>
            <a:endParaRPr lang="en-US" sz="9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806FC6-68FA-49F3-817F-AB7FF6112969}" type="slidenum">
              <a:rPr lang="en-US" smtClean="0">
                <a:latin typeface="Arial" pitchFamily="34" charset="0"/>
              </a:rPr>
              <a:pPr/>
              <a:t>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54275" name="Rectangle 2"/>
          <p:cNvSpPr>
            <a:spLocks noChangeArrowheads="1"/>
          </p:cNvSpPr>
          <p:nvPr/>
        </p:nvSpPr>
        <p:spPr bwMode="auto">
          <a:xfrm>
            <a:off x="3928754" y="1"/>
            <a:ext cx="300544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" y="8769364"/>
            <a:ext cx="3003878" cy="4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" y="1"/>
            <a:ext cx="300387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427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98638" y="371475"/>
            <a:ext cx="3336925" cy="2503488"/>
          </a:xfrm>
          <a:ln w="12700" cap="flat">
            <a:solidFill>
              <a:schemeClr val="tx1"/>
            </a:solidFill>
          </a:ln>
        </p:spPr>
      </p:sp>
      <p:sp>
        <p:nvSpPr>
          <p:cNvPr id="542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6860" y="3150162"/>
            <a:ext cx="6631142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696" tIns="47850" rIns="95696" bIns="47850"/>
          <a:lstStyle/>
          <a:p>
            <a:pPr marL="0" indent="0" eaLnBrk="1" hangingPunct="1">
              <a:buSzPct val="35000"/>
              <a:buNone/>
            </a:pPr>
            <a:endParaRPr lang="en-US" sz="900" dirty="0"/>
          </a:p>
          <a:p>
            <a:pPr eaLnBrk="1" hangingPunct="1">
              <a:buSzPct val="35000"/>
            </a:pPr>
            <a:endParaRPr lang="en-US" sz="900" dirty="0"/>
          </a:p>
          <a:p>
            <a:pPr eaLnBrk="1" hangingPunct="1">
              <a:buSzPct val="35000"/>
            </a:pPr>
            <a:endParaRPr lang="en-US" sz="900" dirty="0"/>
          </a:p>
          <a:p>
            <a:pPr eaLnBrk="1" hangingPunct="1">
              <a:buSzPct val="35000"/>
            </a:pPr>
            <a:endParaRPr lang="en-US" sz="900" dirty="0"/>
          </a:p>
          <a:p>
            <a:pPr eaLnBrk="1" hangingPunct="1">
              <a:buSzPct val="35000"/>
            </a:pPr>
            <a:endParaRPr lang="en-US" sz="900" dirty="0"/>
          </a:p>
          <a:p>
            <a:pPr eaLnBrk="1" hangingPunct="1">
              <a:buSzPct val="35000"/>
            </a:pPr>
            <a:endParaRPr lang="en-US" sz="9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DB0B66-1E73-40FA-AD3F-A02DDBDFD070}" type="slidenum">
              <a:rPr lang="en-US" smtClean="0">
                <a:latin typeface="Arial" pitchFamily="34" charset="0"/>
              </a:rPr>
              <a:pPr/>
              <a:t>15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53251" name="Rectangle 2"/>
          <p:cNvSpPr>
            <a:spLocks noChangeArrowheads="1"/>
          </p:cNvSpPr>
          <p:nvPr/>
        </p:nvSpPr>
        <p:spPr bwMode="auto">
          <a:xfrm>
            <a:off x="3928754" y="1"/>
            <a:ext cx="300544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" y="8769364"/>
            <a:ext cx="3003878" cy="4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" y="1"/>
            <a:ext cx="300387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/>
          </a:p>
        </p:txBody>
      </p:sp>
      <p:sp>
        <p:nvSpPr>
          <p:cNvPr id="5325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98638" y="371475"/>
            <a:ext cx="3336925" cy="2503488"/>
          </a:xfrm>
          <a:ln w="12700" cap="flat">
            <a:solidFill>
              <a:schemeClr val="tx1"/>
            </a:solidFill>
          </a:ln>
        </p:spPr>
      </p:sp>
      <p:sp>
        <p:nvSpPr>
          <p:cNvPr id="532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6860" y="3150162"/>
            <a:ext cx="6631142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696" tIns="47850" rIns="95696" bIns="47850"/>
          <a:lstStyle/>
          <a:p>
            <a:pPr marL="0" indent="0" eaLnBrk="1" hangingPunct="1">
              <a:buSzPct val="35000"/>
              <a:buNone/>
            </a:pPr>
            <a:endParaRPr lang="en-US" sz="900" strike="noStrike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56FA5-AD28-45B9-AC89-6D0AD1D05EA9}" type="slidenum">
              <a:rPr lang="en-US" smtClean="0">
                <a:latin typeface="Arial" pitchFamily="34" charset="0"/>
              </a:rPr>
              <a:pPr/>
              <a:t>16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1038"/>
            <a:ext cx="4641850" cy="3481387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6695" y="4228592"/>
            <a:ext cx="5649740" cy="416237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10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ED5944-9E54-4549-9066-5AF498E0A5FC}" type="slidenum">
              <a:rPr lang="en-US" smtClean="0">
                <a:latin typeface="Arial" pitchFamily="34" charset="0"/>
              </a:rPr>
              <a:pPr/>
              <a:t>17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5800"/>
            <a:ext cx="4603750" cy="3454400"/>
          </a:xfrm>
          <a:ln/>
        </p:spPr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924875" y="4414638"/>
            <a:ext cx="5538252" cy="415606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776" tIns="45887" rIns="91776" bIns="45887"/>
          <a:lstStyle/>
          <a:p>
            <a:pPr>
              <a:spcBef>
                <a:spcPct val="30000"/>
              </a:spcBef>
            </a:pPr>
            <a:endParaRPr lang="en-US" sz="1000" dirty="0"/>
          </a:p>
        </p:txBody>
      </p:sp>
      <p:sp>
        <p:nvSpPr>
          <p:cNvPr id="5734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867" y="4442901"/>
            <a:ext cx="5546104" cy="409469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buNone/>
            </a:pPr>
            <a:endParaRPr lang="en-US" sz="10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4F98FB-D465-48BD-9617-CDEF4D0AB326}" type="slidenum">
              <a:rPr lang="en-US" smtClean="0">
                <a:latin typeface="Arial" pitchFamily="34" charset="0"/>
              </a:rPr>
              <a:pPr/>
              <a:t>18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5800"/>
            <a:ext cx="4603750" cy="345440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875" y="4356303"/>
            <a:ext cx="5726681" cy="4211249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76" tIns="45887" rIns="91776" bIns="45887"/>
          <a:lstStyle/>
          <a:p>
            <a:pPr marL="0" indent="0" eaLnBrk="1" hangingPunct="1">
              <a:buNone/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8721EA-89B9-4340-877E-F0A01D3C9007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5800"/>
            <a:ext cx="4603750" cy="3454400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876" y="4356303"/>
            <a:ext cx="5084452" cy="4211249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76" tIns="45887" rIns="91776" bIns="45887"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1000" u="non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AD9B80-3D9B-4FA4-91DE-8BD6CE5F8482}" type="slidenum">
              <a:rPr lang="en-US" smtClean="0">
                <a:latin typeface="Arial" pitchFamily="34" charset="0"/>
              </a:rPr>
              <a:pPr/>
              <a:t>2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3420" y="4386259"/>
            <a:ext cx="5547360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sz="1000" strike="noStrike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7A58B7-4A7E-473C-8405-DA3625C5A6EF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90563"/>
            <a:ext cx="4618038" cy="3463925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876" y="4386259"/>
            <a:ext cx="5084452" cy="4156066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76" tIns="45887" rIns="91776" bIns="45887"/>
          <a:lstStyle/>
          <a:p>
            <a:pPr marL="0" indent="0" eaLnBrk="1" hangingPunct="1">
              <a:buNone/>
            </a:pPr>
            <a:endParaRPr lang="en-US" strike="noStrike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05452-341D-45AB-A1EE-F7D7449D96DE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5800"/>
            <a:ext cx="4603750" cy="3454400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876" y="4356303"/>
            <a:ext cx="5084452" cy="4211249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76" tIns="45887" rIns="91776" bIns="45887"/>
          <a:lstStyle/>
          <a:p>
            <a:pPr eaLnBrk="1" hangingPunct="1"/>
            <a:endParaRPr lang="en-US" sz="1000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1A97D2-7C77-495B-A119-CD91FF14F672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1038"/>
            <a:ext cx="4641850" cy="3481387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6692" y="4389411"/>
            <a:ext cx="4577262" cy="416237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289" tIns="45144" rIns="90289" bIns="45144">
            <a:normAutofit/>
          </a:bodyPr>
          <a:lstStyle/>
          <a:p>
            <a:pPr marL="0" indent="0" eaLnBrk="1" hangingPunct="1">
              <a:buFontTx/>
              <a:buNone/>
            </a:pPr>
            <a:endParaRPr lang="en-US" sz="1000" u="none" strike="noStrik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71BCCD-F492-4C29-9FA2-17ECAD29E075}" type="slidenum">
              <a:rPr lang="en-US" smtClean="0">
                <a:latin typeface="Arial" pitchFamily="34" charset="0"/>
              </a:rPr>
              <a:pPr/>
              <a:t>3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5800"/>
            <a:ext cx="4603750" cy="345440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876" y="4356303"/>
            <a:ext cx="5084452" cy="4211249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76" tIns="45887" rIns="91776" bIns="45887"/>
          <a:lstStyle/>
          <a:p>
            <a:pPr marL="0" indent="0">
              <a:spcBef>
                <a:spcPts val="0"/>
              </a:spcBef>
              <a:buNone/>
            </a:pPr>
            <a:endParaRPr lang="en-US" sz="1000" u="none" strike="sngStrike" dirty="0"/>
          </a:p>
          <a:p>
            <a:pPr marL="0" indent="0">
              <a:spcBef>
                <a:spcPts val="0"/>
              </a:spcBef>
              <a:buNone/>
            </a:pPr>
            <a:endParaRPr lang="en-US" sz="1000" u="none" strike="sngStrik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927185" y="8770941"/>
            <a:ext cx="3005448" cy="46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129" tIns="45565" rIns="91129" bIns="45565" anchor="b"/>
          <a:lstStyle/>
          <a:p>
            <a:pPr algn="r" defTabSz="912424"/>
            <a:fld id="{AB195452-1DFE-4D06-996E-156E85A897D2}" type="slidenum">
              <a:rPr lang="en-US" sz="1200"/>
              <a:pPr algn="r" defTabSz="912424"/>
              <a:t>4</a:t>
            </a:fld>
            <a:endParaRPr lang="en-US" sz="1200" dirty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5800"/>
            <a:ext cx="4603750" cy="3454400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876" y="4416216"/>
            <a:ext cx="5084452" cy="39731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76" tIns="45887" rIns="91776" bIns="45887"/>
          <a:lstStyle/>
          <a:p>
            <a:pPr marL="0" indent="0" eaLnBrk="1" hangingPunct="1">
              <a:buNone/>
            </a:pPr>
            <a:endParaRPr lang="en-US" sz="1000" b="0" u="none" strike="noStrike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D56459-0EA3-43A7-BE5E-80E2CBFCA287}" type="slidenum">
              <a:rPr lang="en-US" smtClean="0">
                <a:latin typeface="Arial" pitchFamily="34" charset="0"/>
              </a:rPr>
              <a:pPr/>
              <a:t>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88975"/>
            <a:ext cx="4618038" cy="34655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876" y="4386259"/>
            <a:ext cx="5173955" cy="44603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776" tIns="45887" rIns="91776" bIns="45887"/>
          <a:lstStyle/>
          <a:p>
            <a:pPr eaLnBrk="1" hangingPunct="1">
              <a:buNone/>
            </a:pPr>
            <a:endParaRPr lang="en-US" sz="800" b="0" strike="noStrike" dirty="0">
              <a:solidFill>
                <a:srgbClr val="FF980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927185" y="8770941"/>
            <a:ext cx="3005448" cy="46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129" tIns="45565" rIns="91129" bIns="45565" anchor="b"/>
          <a:lstStyle/>
          <a:p>
            <a:pPr algn="r" defTabSz="912424"/>
            <a:fld id="{5002EF42-B90A-4BDA-AC4C-A4403B2EC4D3}" type="slidenum">
              <a:rPr lang="en-US" sz="1200"/>
              <a:pPr algn="r" defTabSz="912424"/>
              <a:t>6</a:t>
            </a:fld>
            <a:endParaRPr lang="en-US" sz="1200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5800"/>
            <a:ext cx="4603750" cy="34544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876" y="4356303"/>
            <a:ext cx="5084452" cy="4211249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76" tIns="45887" rIns="91776" bIns="45887"/>
          <a:lstStyle/>
          <a:p>
            <a:pPr eaLnBrk="1" hangingPunct="1">
              <a:lnSpc>
                <a:spcPct val="80000"/>
              </a:lnSpc>
            </a:pPr>
            <a:endParaRPr lang="en-US" sz="1000" strike="noStrik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927185" y="8770941"/>
            <a:ext cx="3005448" cy="46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129" tIns="45565" rIns="91129" bIns="45565" anchor="b"/>
          <a:lstStyle/>
          <a:p>
            <a:pPr algn="r" defTabSz="912424"/>
            <a:fld id="{CA9D7586-D09F-4EC1-8FF6-78F5A442CB6B}" type="slidenum">
              <a:rPr lang="en-US" sz="1200"/>
              <a:pPr algn="r" defTabSz="912424"/>
              <a:t>7</a:t>
            </a:fld>
            <a:endParaRPr lang="en-US" sz="1200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5800"/>
            <a:ext cx="4603750" cy="34544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4876" y="4356303"/>
            <a:ext cx="5084452" cy="4211249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76" tIns="45887" rIns="91776" bIns="45887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000" strike="noStrike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D96485-6E97-4F0E-AF47-775F00C71C0D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8</a:t>
            </a:fld>
            <a:endParaRPr lang="en-US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3928754" y="1"/>
            <a:ext cx="300544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1" y="8769364"/>
            <a:ext cx="3003878" cy="4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1" y="1"/>
            <a:ext cx="300387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223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98638" y="371475"/>
            <a:ext cx="3336925" cy="2503488"/>
          </a:xfrm>
          <a:ln w="12700" cap="flat">
            <a:solidFill>
              <a:schemeClr val="tx1"/>
            </a:solidFill>
          </a:ln>
        </p:spPr>
      </p:sp>
      <p:sp>
        <p:nvSpPr>
          <p:cNvPr id="522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6860" y="3150162"/>
            <a:ext cx="6631142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696" tIns="47850" rIns="95696" bIns="47850"/>
          <a:lstStyle/>
          <a:p>
            <a:pPr>
              <a:buSzPct val="100000"/>
            </a:pPr>
            <a:endParaRPr lang="en-US" sz="10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D96485-6E97-4F0E-AF47-775F00C71C0D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9</a:t>
            </a:fld>
            <a:endParaRPr lang="en-US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3928754" y="1"/>
            <a:ext cx="300544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1" y="8769364"/>
            <a:ext cx="3003878" cy="4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1" y="1"/>
            <a:ext cx="3003878" cy="461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302" tIns="45150" rIns="90302" bIns="45150" anchor="ctr"/>
          <a:lstStyle/>
          <a:p>
            <a:pPr algn="ctr" eaLnBrk="0" hangingPunct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223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98638" y="371475"/>
            <a:ext cx="3336925" cy="2503488"/>
          </a:xfrm>
          <a:ln w="12700" cap="flat">
            <a:solidFill>
              <a:schemeClr val="tx1"/>
            </a:solidFill>
          </a:ln>
        </p:spPr>
      </p:sp>
      <p:sp>
        <p:nvSpPr>
          <p:cNvPr id="522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6860" y="3150162"/>
            <a:ext cx="6631142" cy="41544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696" tIns="47850" rIns="95696" bIns="47850"/>
          <a:lstStyle/>
          <a:p>
            <a:pPr marL="0" indent="0">
              <a:buSzPct val="100000"/>
              <a:buNone/>
            </a:pPr>
            <a:endParaRPr lang="en-US" sz="10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: Conserv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white">
          <a:xfrm>
            <a:off x="0" y="0"/>
            <a:ext cx="9144000" cy="4267200"/>
          </a:xfrm>
          <a:prstGeom prst="rect">
            <a:avLst/>
          </a:prstGeom>
          <a:gradFill flip="none" rotWithShape="1">
            <a:gsLst>
              <a:gs pos="0">
                <a:srgbClr val="0085CA">
                  <a:shade val="30000"/>
                  <a:satMod val="115000"/>
                </a:srgbClr>
              </a:gs>
              <a:gs pos="29000">
                <a:srgbClr val="0085CA">
                  <a:shade val="67500"/>
                  <a:satMod val="115000"/>
                </a:srgbClr>
              </a:gs>
              <a:gs pos="61000">
                <a:srgbClr val="0085CA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ltGray">
          <a:xfrm>
            <a:off x="0" y="4343400"/>
            <a:ext cx="9144000" cy="2514600"/>
          </a:xfrm>
          <a:prstGeom prst="rect">
            <a:avLst/>
          </a:prstGeom>
          <a:solidFill>
            <a:srgbClr val="B9D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457450" y="6400800"/>
            <a:ext cx="4970913" cy="369332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Blue Cross Blue Shield Association is an association of independent Blue Cross and Blue Shield companies.</a:t>
            </a:r>
          </a:p>
          <a:p>
            <a:endParaRPr lang="en-US" sz="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3210" y="769072"/>
            <a:ext cx="6233590" cy="1470892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lnSpc>
                <a:spcPct val="100000"/>
              </a:lnSpc>
              <a:defRPr sz="40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66974" y="2468547"/>
            <a:ext cx="6219826" cy="505766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marL="0" indent="0" algn="l">
              <a:buNone/>
              <a:defRPr sz="1600" b="1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466975" y="2983842"/>
            <a:ext cx="6219825" cy="372312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457450" y="3447355"/>
            <a:ext cx="6229350" cy="50165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Speaker Name/Title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600" y="5061001"/>
            <a:ext cx="2654489" cy="8755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3977"/>
            <a:ext cx="7454900" cy="915986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6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564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16363"/>
          </a:xfrm>
          <a:prstGeom prst="rect">
            <a:avLst/>
          </a:prstGeom>
        </p:spPr>
        <p:txBody>
          <a:bodyPr lIns="0" tIns="0" bIns="0">
            <a:noAutofit/>
          </a:bodyPr>
          <a:lstStyle>
            <a:lvl1pPr marL="227013" indent="-227013">
              <a:spcBef>
                <a:spcPts val="1800"/>
              </a:spcBef>
              <a:buClr>
                <a:srgbClr val="417191"/>
              </a:buClr>
              <a:defRPr sz="200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800"/>
              </a:spcBef>
              <a:buClr>
                <a:srgbClr val="417191"/>
              </a:buClr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buClr>
                <a:srgbClr val="417191"/>
              </a:buClr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Clr>
                <a:srgbClr val="417191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Clr>
                <a:srgbClr val="417191"/>
              </a:buClr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95400"/>
            <a:ext cx="8229600" cy="6858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spcBef>
                <a:spcPts val="0"/>
              </a:spcBef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551628"/>
            <a:ext cx="457200" cy="245097"/>
          </a:xfrm>
          <a:prstGeom prst="rect">
            <a:avLst/>
          </a:prstGeom>
        </p:spPr>
        <p:txBody>
          <a:bodyPr rIns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577B0CA-740C-471E-8E5F-C22F8078A3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81182"/>
          </a:xfrm>
          <a:prstGeom prst="rect">
            <a:avLst/>
          </a:prstGeom>
        </p:spPr>
        <p:txBody>
          <a:bodyPr lIns="0" tIns="0">
            <a:noAutofit/>
          </a:bodyPr>
          <a:lstStyle>
            <a:lvl1pPr algn="l">
              <a:lnSpc>
                <a:spcPts val="3000"/>
              </a:lnSpc>
              <a:defRPr sz="3200" b="1">
                <a:solidFill>
                  <a:srgbClr val="0F4A77"/>
                </a:solidFill>
                <a:latin typeface="+mj-lt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466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  <a:prstGeom prst="rect">
            <a:avLst/>
          </a:prstGeom>
        </p:spPr>
        <p:txBody>
          <a:bodyPr lIns="0" tIns="0">
            <a:noAutofit/>
          </a:bodyPr>
          <a:lstStyle>
            <a:lvl1pPr marL="227013" indent="-227013">
              <a:spcBef>
                <a:spcPts val="1800"/>
              </a:spcBef>
              <a:buClr>
                <a:srgbClr val="417191"/>
              </a:buClr>
              <a:defRPr sz="200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buClr>
                <a:srgbClr val="417191"/>
              </a:buClr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buClr>
                <a:srgbClr val="417191"/>
              </a:buClr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Clr>
                <a:srgbClr val="417191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Clr>
                <a:srgbClr val="417191"/>
              </a:buClr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551628"/>
            <a:ext cx="457200" cy="245097"/>
          </a:xfrm>
          <a:prstGeom prst="rect">
            <a:avLst/>
          </a:prstGeom>
        </p:spPr>
        <p:txBody>
          <a:bodyPr rIns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577B0CA-740C-471E-8E5F-C22F8078A3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62210"/>
          </a:xfrm>
          <a:prstGeom prst="rect">
            <a:avLst/>
          </a:prstGeom>
        </p:spPr>
        <p:txBody>
          <a:bodyPr lIns="0" tIns="0">
            <a:noAutofit/>
          </a:bodyPr>
          <a:lstStyle>
            <a:lvl1pPr algn="l">
              <a:lnSpc>
                <a:spcPts val="3000"/>
              </a:lnSpc>
              <a:defRPr sz="3200" b="1">
                <a:solidFill>
                  <a:srgbClr val="0F4A77"/>
                </a:solidFill>
                <a:latin typeface="+mj-lt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00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rgbClr val="D8E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52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rgbClr val="F6E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6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195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14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1323975"/>
            <a:ext cx="7004050" cy="4711065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4400">
                <a:solidFill>
                  <a:schemeClr val="accent4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085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_Full Page Photo/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942535"/>
            <a:ext cx="9144000" cy="59154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871003" y="3715601"/>
            <a:ext cx="5627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 FULL PAGE PHOTO OR VIDEO</a:t>
            </a:r>
            <a:endParaRPr lang="en-US" cap="all" baseline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0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689848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 and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557338"/>
            <a:ext cx="8229600" cy="4572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45966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96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557338"/>
            <a:ext cx="8229600" cy="4572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2014539"/>
            <a:ext cx="8229600" cy="4375150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45966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1784351"/>
            <a:ext cx="8229600" cy="4605338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1094502"/>
            <a:ext cx="8229600" cy="689848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400" b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flipH="1">
            <a:off x="1231900" y="3366767"/>
            <a:ext cx="2425700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all" baseline="0" dirty="0">
                <a:solidFill>
                  <a:srgbClr val="0F4A77"/>
                </a:solidFill>
                <a:latin typeface="Arial Black" pitchFamily="34" charset="0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Right Arrow 5"/>
          <p:cNvSpPr/>
          <p:nvPr userDrawn="1"/>
        </p:nvSpPr>
        <p:spPr>
          <a:xfrm>
            <a:off x="3315688" y="2037574"/>
            <a:ext cx="637344" cy="2984598"/>
          </a:xfrm>
          <a:prstGeom prst="rightArrow">
            <a:avLst>
              <a:gd name="adj1" fmla="val 0"/>
              <a:gd name="adj2" fmla="val 0"/>
            </a:avLst>
          </a:prstGeom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1"/>
          </p:nvPr>
        </p:nvSpPr>
        <p:spPr>
          <a:xfrm>
            <a:off x="4121834" y="2037574"/>
            <a:ext cx="4564965" cy="2984598"/>
          </a:xfrm>
          <a:prstGeom prst="rect">
            <a:avLst/>
          </a:prstGeom>
        </p:spPr>
        <p:txBody>
          <a:bodyPr lIns="0" tIns="0" anchor="ctr" anchorCtr="0"/>
          <a:lstStyle>
            <a:lvl1pPr>
              <a:spcBef>
                <a:spcPts val="18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220663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654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1231900" y="2465387"/>
            <a:ext cx="7454900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8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2388"/>
            <a:ext cx="7454900" cy="917575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6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itle (Caps) and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231900" y="1323975"/>
            <a:ext cx="7454900" cy="901603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800" b="0" cap="all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1"/>
          </p:nvPr>
        </p:nvSpPr>
        <p:spPr>
          <a:xfrm>
            <a:off x="5022167" y="2465387"/>
            <a:ext cx="3411415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682625" indent="0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None/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4"/>
          </p:nvPr>
        </p:nvSpPr>
        <p:spPr>
          <a:xfrm>
            <a:off x="1231900" y="2465387"/>
            <a:ext cx="3466709" cy="3924301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2000"/>
            </a:lvl1pPr>
            <a:lvl2pPr marL="461963" indent="-233363">
              <a:spcBef>
                <a:spcPts val="600"/>
              </a:spcBef>
              <a:spcAft>
                <a:spcPts val="0"/>
              </a:spcAft>
              <a:defRPr sz="18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defRPr sz="16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7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0" y="-1338"/>
            <a:ext cx="9144000" cy="774451"/>
          </a:xfrm>
          <a:prstGeom prst="rect">
            <a:avLst/>
          </a:prstGeom>
          <a:solidFill>
            <a:srgbClr val="D3E3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7640096" y="499408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008"/>
            <a:ext cx="1846800" cy="350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704" r:id="rId3"/>
    <p:sldLayoutId id="2147483660" r:id="rId4"/>
    <p:sldLayoutId id="2147483650" r:id="rId5"/>
    <p:sldLayoutId id="2147483674" r:id="rId6"/>
    <p:sldLayoutId id="2147483698" r:id="rId7"/>
    <p:sldLayoutId id="2147483675" r:id="rId8"/>
    <p:sldLayoutId id="2147483696" r:id="rId9"/>
    <p:sldLayoutId id="2147483695" r:id="rId10"/>
    <p:sldLayoutId id="2147483697" r:id="rId11"/>
    <p:sldLayoutId id="2147483706" r:id="rId12"/>
    <p:sldLayoutId id="2147483707" r:id="rId13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kern="1200" dirty="0" smtClean="0">
          <a:solidFill>
            <a:srgbClr val="0F4A77"/>
          </a:solidFill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143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01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87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40096" y="499408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008"/>
            <a:ext cx="1846800" cy="35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9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92" r:id="rId2"/>
    <p:sldLayoutId id="2147483693" r:id="rId3"/>
    <p:sldLayoutId id="2147483694" r:id="rId4"/>
    <p:sldLayoutId id="2147483691" r:id="rId5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blueweb.bcbs.com/login/login.asp?TYPE=100663297&amp;REALMOID=06-dc67f290-922e-4e85-aab0-f3525e947201&amp;GUID=&amp;SMAUTHREASON=0&amp;METHOD=GET&amp;SMAGENTNAME=smmdcpwebblw02lv&amp;TARGET=$SM$http://bluewebportal.bcbs.com/c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bluewebportal.bcbs.com/article?id=3027309" TargetMode="External"/><Relationship Id="rId5" Type="http://schemas.openxmlformats.org/officeDocument/2006/relationships/hyperlink" Target="http://bluewebportal.bcbs.com/article?id=3277448" TargetMode="External"/><Relationship Id="rId4" Type="http://schemas.openxmlformats.org/officeDocument/2006/relationships/hyperlink" Target="http://bluewebportal.bcbs.com/article?id=328123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7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dirty="0" smtClean="0"/>
              <a:t>Introduction to Inter-Plan Programs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2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Inter-Plan Programs Training Modules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Confidential-For Plan Use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0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sz="1800" dirty="0" smtClean="0"/>
              <a:t>Four delivery platforms support Inter-Plan Programs business: </a:t>
            </a:r>
          </a:p>
          <a:p>
            <a:r>
              <a:rPr lang="en-US" sz="1800" dirty="0" smtClean="0"/>
              <a:t>ITS, BlueExchange, BlueSquared and NASCO.</a:t>
            </a:r>
          </a:p>
          <a:p>
            <a:endParaRPr lang="en-US" dirty="0"/>
          </a:p>
        </p:txBody>
      </p:sp>
      <p:sp>
        <p:nvSpPr>
          <p:cNvPr id="20483" name="Rectangle 28"/>
          <p:cNvSpPr>
            <a:spLocks noGrp="1" noChangeArrowheads="1"/>
          </p:cNvSpPr>
          <p:nvPr>
            <p:ph type="title"/>
          </p:nvPr>
        </p:nvSpPr>
        <p:spPr>
          <a:xfrm>
            <a:off x="422853" y="789710"/>
            <a:ext cx="8229600" cy="681182"/>
          </a:xfrm>
        </p:spPr>
        <p:txBody>
          <a:bodyPr lIns="0" tIns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Inter-Plan Programs Delivery Platforms</a:t>
            </a:r>
          </a:p>
        </p:txBody>
      </p:sp>
      <p:sp>
        <p:nvSpPr>
          <p:cNvPr id="20489" name="Text Box 47"/>
          <p:cNvSpPr txBox="1">
            <a:spLocks noChangeArrowheads="1"/>
          </p:cNvSpPr>
          <p:nvPr/>
        </p:nvSpPr>
        <p:spPr bwMode="auto">
          <a:xfrm>
            <a:off x="64165" y="5852760"/>
            <a:ext cx="8258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Regardless of the delivery platform used, Plans and their contracted vendors must comply with Inter-Plan Programs policy requirements.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81004" y="2228870"/>
            <a:ext cx="1082351" cy="58782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Blue</a:t>
            </a: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Exchange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85808" y="2219089"/>
            <a:ext cx="1304116" cy="587828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BlueSquared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7982" y="2219089"/>
            <a:ext cx="3069770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ITS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(Inter-Plan Teleprocessing System)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18499" y="2228614"/>
            <a:ext cx="1232057" cy="5878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NASCO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117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Down Arrow 57"/>
          <p:cNvSpPr/>
          <p:nvPr/>
        </p:nvSpPr>
        <p:spPr>
          <a:xfrm>
            <a:off x="1568324" y="2331459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gradFill>
            <a:gsLst>
              <a:gs pos="0">
                <a:srgbClr val="417191"/>
              </a:gs>
              <a:gs pos="100000">
                <a:schemeClr val="bg1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own Arrow 56"/>
          <p:cNvSpPr/>
          <p:nvPr/>
        </p:nvSpPr>
        <p:spPr>
          <a:xfrm>
            <a:off x="2963758" y="2331458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gradFill>
            <a:gsLst>
              <a:gs pos="0">
                <a:srgbClr val="417191"/>
              </a:gs>
              <a:gs pos="100000">
                <a:schemeClr val="bg1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7" name="Rectangle 5"/>
          <p:cNvSpPr>
            <a:spLocks noGrp="1" noChangeArrowheads="1"/>
          </p:cNvSpPr>
          <p:nvPr>
            <p:ph type="title"/>
          </p:nvPr>
        </p:nvSpPr>
        <p:spPr>
          <a:xfrm>
            <a:off x="429059" y="794491"/>
            <a:ext cx="8229600" cy="681182"/>
          </a:xfrm>
        </p:spPr>
        <p:txBody>
          <a:bodyPr lIns="0" tIns="0"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Inter-Plan Programs Delivery Platforms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smtClean="0">
                <a:solidFill>
                  <a:schemeClr val="accent1">
                    <a:lumMod val="50000"/>
                  </a:schemeClr>
                </a:solidFill>
              </a:rPr>
              <a:t>ITS</a:t>
            </a:r>
          </a:p>
        </p:txBody>
      </p:sp>
      <p:sp>
        <p:nvSpPr>
          <p:cNvPr id="22565" name="Rectangle 46"/>
          <p:cNvSpPr>
            <a:spLocks noChangeArrowheads="1"/>
          </p:cNvSpPr>
          <p:nvPr/>
        </p:nvSpPr>
        <p:spPr bwMode="blackWhite">
          <a:xfrm>
            <a:off x="452295" y="4972050"/>
            <a:ext cx="6876759" cy="163271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1719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2566" name="Text Box 23"/>
          <p:cNvSpPr txBox="1">
            <a:spLocks noChangeArrowheads="1"/>
          </p:cNvSpPr>
          <p:nvPr/>
        </p:nvSpPr>
        <p:spPr bwMode="blackWhite">
          <a:xfrm>
            <a:off x="531961" y="5099689"/>
            <a:ext cx="6119954" cy="117262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b="0" dirty="0">
                <a:latin typeface="Arial" pitchFamily="34" charset="0"/>
                <a:cs typeface="Arial" pitchFamily="34" charset="0"/>
              </a:rPr>
              <a:t>Standard software, data 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formats (SF, DF, RF), </a:t>
            </a:r>
            <a:r>
              <a:rPr lang="en-US" sz="1200" b="0" dirty="0">
                <a:latin typeface="Arial" pitchFamily="34" charset="0"/>
                <a:cs typeface="Arial" pitchFamily="34" charset="0"/>
              </a:rPr>
              <a:t>procedures and rules.</a:t>
            </a: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b="0" dirty="0">
                <a:latin typeface="Arial" pitchFamily="34" charset="0"/>
                <a:cs typeface="Arial" pitchFamily="34" charset="0"/>
              </a:rPr>
              <a:t>Enables Plans to exchange electronic claims and reimbursement information.</a:t>
            </a: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b="0" dirty="0">
                <a:latin typeface="Arial" pitchFamily="34" charset="0"/>
                <a:cs typeface="Arial" pitchFamily="34" charset="0"/>
              </a:rPr>
              <a:t>ITS is </a:t>
            </a:r>
            <a:r>
              <a:rPr lang="en-US" sz="1200" i="1" dirty="0">
                <a:latin typeface="Arial" pitchFamily="34" charset="0"/>
                <a:cs typeface="Arial" pitchFamily="34" charset="0"/>
              </a:rPr>
              <a:t>not</a:t>
            </a:r>
            <a:r>
              <a:rPr lang="en-US" sz="1200" b="0" dirty="0">
                <a:latin typeface="Arial" pitchFamily="34" charset="0"/>
                <a:cs typeface="Arial" pitchFamily="34" charset="0"/>
              </a:rPr>
              <a:t> a claims 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adjudication </a:t>
            </a:r>
            <a:r>
              <a:rPr lang="en-US" sz="1200" b="0" dirty="0">
                <a:latin typeface="Arial" pitchFamily="34" charset="0"/>
                <a:cs typeface="Arial" pitchFamily="34" charset="0"/>
              </a:rPr>
              <a:t>system, nor a telecommunications system.</a:t>
            </a: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b="0" dirty="0">
                <a:latin typeface="Arial" pitchFamily="34" charset="0"/>
                <a:cs typeface="Arial" pitchFamily="34" charset="0"/>
              </a:rPr>
              <a:t>Plans may set up custom rules for 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national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ccounts </a:t>
            </a:r>
            <a:r>
              <a:rPr lang="en-US" sz="1200" b="0" dirty="0">
                <a:latin typeface="Arial" pitchFamily="34" charset="0"/>
                <a:cs typeface="Arial" pitchFamily="34" charset="0"/>
              </a:rPr>
              <a:t>(with some differences in the rules, fees and reimbursement methods) and use ITS for delivery.</a:t>
            </a:r>
          </a:p>
        </p:txBody>
      </p:sp>
      <p:sp>
        <p:nvSpPr>
          <p:cNvPr id="22567" name="Text Box 23"/>
          <p:cNvSpPr txBox="1">
            <a:spLocks noChangeArrowheads="1"/>
          </p:cNvSpPr>
          <p:nvPr/>
        </p:nvSpPr>
        <p:spPr bwMode="blackWhite">
          <a:xfrm>
            <a:off x="372050" y="4677065"/>
            <a:ext cx="6162675" cy="3365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 eaLnBrk="0" hangingPunct="0"/>
            <a:r>
              <a:rPr lang="en-US" sz="1600" b="1" dirty="0">
                <a:solidFill>
                  <a:srgbClr val="417191"/>
                </a:solidFill>
              </a:rPr>
              <a:t>ITS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002684" y="1785510"/>
            <a:ext cx="1082351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</a:t>
            </a:r>
            <a:b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Exchange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107488" y="1789584"/>
            <a:ext cx="1304116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BlueSquared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19662" y="1789584"/>
            <a:ext cx="3069770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ITS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(Inter-Plan Teleprocessing System)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440179" y="1799109"/>
            <a:ext cx="1232057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NASCO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576472" y="2746802"/>
            <a:ext cx="3069770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BlueCard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702781" y="3440721"/>
            <a:ext cx="950684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Traditional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702674" y="3440721"/>
            <a:ext cx="950684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PPO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693114" y="3440721"/>
            <a:ext cx="950684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EPO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926258" y="2746802"/>
            <a:ext cx="1609270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Custom National Accounts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756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Down Arrow 57"/>
          <p:cNvSpPr/>
          <p:nvPr/>
        </p:nvSpPr>
        <p:spPr>
          <a:xfrm>
            <a:off x="1568324" y="2331459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gradFill>
            <a:gsLst>
              <a:gs pos="0">
                <a:srgbClr val="417191"/>
              </a:gs>
              <a:gs pos="100000">
                <a:schemeClr val="bg1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own Arrow 56"/>
          <p:cNvSpPr/>
          <p:nvPr/>
        </p:nvSpPr>
        <p:spPr>
          <a:xfrm>
            <a:off x="2963758" y="2331458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gradFill>
            <a:gsLst>
              <a:gs pos="0">
                <a:srgbClr val="417191"/>
              </a:gs>
              <a:gs pos="100000">
                <a:schemeClr val="bg1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7" name="Rectangle 5"/>
          <p:cNvSpPr>
            <a:spLocks noGrp="1" noChangeArrowheads="1"/>
          </p:cNvSpPr>
          <p:nvPr>
            <p:ph type="title"/>
          </p:nvPr>
        </p:nvSpPr>
        <p:spPr>
          <a:xfrm>
            <a:off x="429059" y="794491"/>
            <a:ext cx="8229600" cy="681182"/>
          </a:xfrm>
        </p:spPr>
        <p:txBody>
          <a:bodyPr lIns="0" tIns="0"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Inter-Plan Programs Delivery Platforms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smtClean="0">
                <a:solidFill>
                  <a:schemeClr val="accent1">
                    <a:lumMod val="50000"/>
                  </a:schemeClr>
                </a:solidFill>
              </a:rPr>
              <a:t>ITS</a:t>
            </a:r>
          </a:p>
        </p:txBody>
      </p:sp>
      <p:sp>
        <p:nvSpPr>
          <p:cNvPr id="22565" name="Rectangle 46"/>
          <p:cNvSpPr>
            <a:spLocks noChangeArrowheads="1"/>
          </p:cNvSpPr>
          <p:nvPr/>
        </p:nvSpPr>
        <p:spPr bwMode="blackWhite">
          <a:xfrm>
            <a:off x="452295" y="4972050"/>
            <a:ext cx="7722714" cy="1417638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1719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2566" name="Text Box 23"/>
          <p:cNvSpPr txBox="1">
            <a:spLocks noChangeArrowheads="1"/>
          </p:cNvSpPr>
          <p:nvPr/>
        </p:nvSpPr>
        <p:spPr bwMode="blackWhite">
          <a:xfrm>
            <a:off x="531960" y="5017801"/>
            <a:ext cx="7752231" cy="132959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SF (Submission Format): The standard ITS format for transmitting claims and pricing data from the Par/Host Plan to the Control/Home Plan.</a:t>
            </a:r>
            <a:endParaRPr lang="en-US" sz="1200" b="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DF (Disposition Format): The ITS standard format for transmitting disposition data from the Control/Home Plan to the Par/Host Plan for preparing provider explanation of benefits and payments.</a:t>
            </a: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RF (Reconciliation Format): The standard ITS format for transmitting requests for reimbursement of net liability sent from the Par/Host Plan to the Control/Home Plan, via the Central Financial Agency (CFA).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  </a:t>
            </a:r>
            <a:endParaRPr lang="en-US" sz="12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67" name="Text Box 23"/>
          <p:cNvSpPr txBox="1">
            <a:spLocks noChangeArrowheads="1"/>
          </p:cNvSpPr>
          <p:nvPr/>
        </p:nvSpPr>
        <p:spPr bwMode="blackWhite">
          <a:xfrm>
            <a:off x="372050" y="4677065"/>
            <a:ext cx="6162675" cy="3365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 eaLnBrk="0" hangingPunct="0"/>
            <a:r>
              <a:rPr lang="en-US" sz="1600" b="1" dirty="0" smtClean="0">
                <a:solidFill>
                  <a:srgbClr val="417191"/>
                </a:solidFill>
              </a:rPr>
              <a:t>ITS Data Formats</a:t>
            </a:r>
            <a:endParaRPr lang="en-US" sz="1600" b="1" dirty="0">
              <a:solidFill>
                <a:srgbClr val="41719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002684" y="1785510"/>
            <a:ext cx="1082351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</a:t>
            </a:r>
            <a:b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Exchange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107488" y="1789584"/>
            <a:ext cx="1304116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BlueSquared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19662" y="1789584"/>
            <a:ext cx="3069770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ITS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(Inter-Plan Teleprocessing System)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440179" y="1799109"/>
            <a:ext cx="1232057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NASCO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562824" y="2746802"/>
            <a:ext cx="3069770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BlueCard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702781" y="3440721"/>
            <a:ext cx="950684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Traditional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702674" y="3440721"/>
            <a:ext cx="950684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PPO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693114" y="3440721"/>
            <a:ext cx="950684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EPO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926258" y="2746802"/>
            <a:ext cx="1609270" cy="587828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Custom National Accounts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0453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4253360"/>
            <a:ext cx="6832842" cy="2119731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781968"/>
            <a:ext cx="8229600" cy="681182"/>
          </a:xfrm>
        </p:spPr>
        <p:txBody>
          <a:bodyPr lIns="0" tIns="0"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Inter-Plan Programs Delivery Platforms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err="1" smtClean="0">
                <a:solidFill>
                  <a:schemeClr val="accent1">
                    <a:lumMod val="50000"/>
                  </a:schemeClr>
                </a:solidFill>
              </a:rPr>
              <a:t>BlueExchange</a:t>
            </a:r>
            <a:endParaRPr lang="en-US" sz="1800" b="0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570" name="Text Box 23"/>
          <p:cNvSpPr txBox="1">
            <a:spLocks noChangeArrowheads="1"/>
          </p:cNvSpPr>
          <p:nvPr/>
        </p:nvSpPr>
        <p:spPr bwMode="blackWhite">
          <a:xfrm>
            <a:off x="368572" y="3930770"/>
            <a:ext cx="6435112" cy="63094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3" indent="-169863" eaLnBrk="0" hangingPunct="0">
              <a:lnSpc>
                <a:spcPct val="105000"/>
              </a:lnSpc>
            </a:pPr>
            <a:r>
              <a:rPr lang="en-US" sz="1600" b="1" dirty="0" err="1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BlueExchange</a:t>
            </a:r>
            <a:endParaRPr lang="en-US" sz="1600" b="1" strike="sngStrik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lnSpc>
                <a:spcPct val="105000"/>
              </a:lnSpc>
              <a:spcBef>
                <a:spcPct val="25000"/>
              </a:spcBef>
              <a:spcAft>
                <a:spcPts val="1200"/>
              </a:spcAft>
              <a:buClr>
                <a:srgbClr val="417191"/>
              </a:buClr>
            </a:pPr>
            <a:endParaRPr lang="en-US" sz="1400" b="0" strike="sngStrik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810" y="4391910"/>
            <a:ext cx="6536826" cy="1874359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marL="169863" indent="-169863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Standard electronic software consisting of data compliant formats, procedures and rules that provide a centralized communications tool for Plans to exchange electronic transactions.</a:t>
            </a:r>
          </a:p>
          <a:p>
            <a:pPr marL="169863" indent="-169863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Can facilitate batch and real-time transactions.</a:t>
            </a:r>
          </a:p>
          <a:p>
            <a:pPr marL="169863" indent="-169863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The tool supports the following HIPAA standard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transactions: </a:t>
            </a:r>
          </a:p>
          <a:p>
            <a:pPr marL="854075" lvl="1" indent="-230188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Font typeface="Arial" panose="020B0604020202020204" pitchFamily="34" charset="0"/>
              <a:buChar char="−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Electronic member eligibility inquiries (from providers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).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marL="854075" lvl="1" indent="-230188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Font typeface="Arial" panose="020B0604020202020204" pitchFamily="34" charset="0"/>
              <a:buChar char="−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Provider and/or Plan-initiated claims status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inquiries. 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marL="854075" lvl="1" indent="-230188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Font typeface="Arial" panose="020B0604020202020204" pitchFamily="34" charset="0"/>
              <a:buChar char="−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Referral/authorizations inquiries (from providers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).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marL="854075" lvl="1" indent="-230188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Font typeface="Arial" panose="020B0604020202020204" pitchFamily="34" charset="0"/>
              <a:buChar char="−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Claims remittance advice for Medicare crossover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claims.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Down Arrow 39"/>
          <p:cNvSpPr/>
          <p:nvPr/>
        </p:nvSpPr>
        <p:spPr>
          <a:xfrm>
            <a:off x="1568324" y="2331459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Down Arrow 41"/>
          <p:cNvSpPr/>
          <p:nvPr/>
        </p:nvSpPr>
        <p:spPr>
          <a:xfrm>
            <a:off x="2963758" y="2331458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4002684" y="1785510"/>
            <a:ext cx="1082351" cy="58782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Blue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Exchange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121135" y="1789584"/>
            <a:ext cx="1267565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BlueSquared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32914" y="1789584"/>
            <a:ext cx="306977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ITS</a:t>
            </a:r>
            <a:b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(Inter-Plan Teleprocessing System)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425252" y="1789584"/>
            <a:ext cx="138814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</a:rPr>
              <a:t>NASCO</a:t>
            </a:r>
            <a:endParaRPr lang="en-US" sz="1400" b="1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562824" y="2746802"/>
            <a:ext cx="306977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BlueCard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702781" y="3440721"/>
            <a:ext cx="95068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Traditional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702674" y="3440721"/>
            <a:ext cx="95068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PPO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693114" y="3440721"/>
            <a:ext cx="95068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EPO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26258" y="2746802"/>
            <a:ext cx="160927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Custom National Accounts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4473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781968"/>
            <a:ext cx="8229600" cy="681182"/>
          </a:xfrm>
        </p:spPr>
        <p:txBody>
          <a:bodyPr lIns="0" tIns="0"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Inter-Plan Programs Delivery Platforms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err="1" smtClean="0">
                <a:solidFill>
                  <a:schemeClr val="accent1">
                    <a:lumMod val="50000"/>
                  </a:schemeClr>
                </a:solidFill>
              </a:rPr>
              <a:t>BlueSquared</a:t>
            </a:r>
            <a:endParaRPr lang="en-US" sz="1800" b="0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098763" y="1773332"/>
            <a:ext cx="1082351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Blue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Exchange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202072" y="1768484"/>
            <a:ext cx="1267563" cy="58782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BlueSquared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88686" y="1764410"/>
            <a:ext cx="128135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</a:rPr>
              <a:t>NASCO</a:t>
            </a:r>
            <a:endParaRPr lang="en-US" sz="1400" b="1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6025" y="4230538"/>
            <a:ext cx="1355499" cy="304699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 marL="169863" indent="-169863" eaLnBrk="0" hangingPunct="0">
              <a:lnSpc>
                <a:spcPct val="105000"/>
              </a:lnSpc>
            </a:pPr>
            <a:r>
              <a:rPr lang="en-US" sz="1600" b="1" dirty="0" err="1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BlueSquared</a:t>
            </a:r>
            <a:endParaRPr lang="en-US" sz="1600" b="1" strike="sngStrik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4500962"/>
            <a:ext cx="6885709" cy="1888726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0" name="Text Box 23"/>
          <p:cNvSpPr txBox="1">
            <a:spLocks noChangeArrowheads="1"/>
          </p:cNvSpPr>
          <p:nvPr/>
        </p:nvSpPr>
        <p:spPr bwMode="blackWhite">
          <a:xfrm>
            <a:off x="538496" y="4584981"/>
            <a:ext cx="5820729" cy="200054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3" indent="-169863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FontTx/>
              <a:buChar char="•"/>
            </a:pP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Web </a:t>
            </a:r>
            <a:r>
              <a:rPr lang="en-US" sz="1200" b="0" dirty="0">
                <a:latin typeface="Arial" pitchFamily="34" charset="0"/>
                <a:cs typeface="Arial" pitchFamily="34" charset="0"/>
              </a:rPr>
              <a:t>application built to transmit transactions in 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real-time from Plan to Plan.</a:t>
            </a:r>
            <a:endParaRPr lang="en-US" sz="1200" b="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The tool supports inter-Plan operations including, but not limited to:</a:t>
            </a:r>
            <a:endParaRPr lang="en-US" sz="1200" b="0" strike="sngStrike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SzPct val="96000"/>
              <a:buFont typeface="Arial" panose="020B0604020202020204" pitchFamily="34" charset="0"/>
              <a:buChar char="̶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laims inventory management. 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SzPct val="96000"/>
              <a:buFont typeface="Arial" panose="020B0604020202020204" pitchFamily="34" charset="0"/>
              <a:buChar char="̶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laim status requests. 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SzPct val="96000"/>
              <a:buFont typeface="Arial" panose="020B0604020202020204" pitchFamily="34" charset="0"/>
              <a:buChar char="̶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Ability to 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view </a:t>
            </a:r>
            <a:r>
              <a:rPr lang="en-US" sz="1200" b="0" dirty="0">
                <a:latin typeface="Arial" pitchFamily="34" charset="0"/>
                <a:cs typeface="Arial" pitchFamily="34" charset="0"/>
              </a:rPr>
              <a:t>claim 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formats. </a:t>
            </a:r>
          </a:p>
          <a:p>
            <a:pPr marL="742950" lvl="1" indent="-285750"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SzPct val="96000"/>
              <a:buFont typeface="Arial" panose="020B0604020202020204" pitchFamily="34" charset="0"/>
              <a:buChar char="̶"/>
            </a:pP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Medical </a:t>
            </a:r>
            <a:r>
              <a:rPr lang="en-US" sz="1200" b="0" dirty="0">
                <a:latin typeface="Arial" pitchFamily="34" charset="0"/>
                <a:cs typeface="Arial" pitchFamily="34" charset="0"/>
              </a:rPr>
              <a:t>record </a:t>
            </a:r>
            <a:r>
              <a:rPr lang="en-US" sz="1200" b="0" dirty="0" smtClean="0">
                <a:latin typeface="Arial" pitchFamily="34" charset="0"/>
                <a:cs typeface="Arial" pitchFamily="34" charset="0"/>
              </a:rPr>
              <a:t>requests and responses (which includes sending electronic attachments).</a:t>
            </a:r>
          </a:p>
          <a:p>
            <a:pPr eaLnBrk="0" hangingPunct="0">
              <a:lnSpc>
                <a:spcPct val="105000"/>
              </a:lnSpc>
              <a:spcBef>
                <a:spcPct val="25000"/>
              </a:spcBef>
              <a:buClr>
                <a:srgbClr val="417191"/>
              </a:buClr>
              <a:buSzPct val="96000"/>
            </a:pPr>
            <a:endParaRPr lang="en-US" sz="1600" b="0" strike="sngStrik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02684" y="1785510"/>
            <a:ext cx="1082351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</a:t>
            </a:r>
            <a:b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Exchange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07487" y="1789584"/>
            <a:ext cx="1267565" cy="587828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BlueSquared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32914" y="1789584"/>
            <a:ext cx="306977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ITS</a:t>
            </a:r>
            <a:b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(Inter-Plan Teleprocessing System)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11604" y="1789584"/>
            <a:ext cx="138814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NASCO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62824" y="2746802"/>
            <a:ext cx="306977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BlueCard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02781" y="3440721"/>
            <a:ext cx="95068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Traditional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702674" y="3440721"/>
            <a:ext cx="95068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PPO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93114" y="3440721"/>
            <a:ext cx="95068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EPO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26258" y="2746802"/>
            <a:ext cx="160927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Custom National Accounts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1568324" y="2345314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2963758" y="2345313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609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Down Arrow 57"/>
          <p:cNvSpPr/>
          <p:nvPr/>
        </p:nvSpPr>
        <p:spPr>
          <a:xfrm>
            <a:off x="1568324" y="2331459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Down Arrow 56"/>
          <p:cNvSpPr/>
          <p:nvPr/>
        </p:nvSpPr>
        <p:spPr>
          <a:xfrm>
            <a:off x="2963758" y="2331458"/>
            <a:ext cx="121298" cy="402091"/>
          </a:xfrm>
          <a:prstGeom prst="downArrow">
            <a:avLst>
              <a:gd name="adj1" fmla="val 50000"/>
              <a:gd name="adj2" fmla="val 7159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37" name="Rectangle 5"/>
          <p:cNvSpPr>
            <a:spLocks noGrp="1" noChangeArrowheads="1"/>
          </p:cNvSpPr>
          <p:nvPr>
            <p:ph type="title"/>
          </p:nvPr>
        </p:nvSpPr>
        <p:spPr>
          <a:xfrm>
            <a:off x="452296" y="781968"/>
            <a:ext cx="8229600" cy="681182"/>
          </a:xfrm>
        </p:spPr>
        <p:txBody>
          <a:bodyPr lIns="0" tIns="0"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Inter-Plan Programs Delivery Platforms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0" i="1" dirty="0" smtClean="0">
                <a:solidFill>
                  <a:schemeClr val="accent1">
                    <a:lumMod val="50000"/>
                  </a:schemeClr>
                </a:solidFill>
              </a:rPr>
              <a:t>NASCO</a:t>
            </a:r>
          </a:p>
        </p:txBody>
      </p:sp>
      <p:sp>
        <p:nvSpPr>
          <p:cNvPr id="22565" name="Rectangle 46"/>
          <p:cNvSpPr>
            <a:spLocks noChangeArrowheads="1"/>
          </p:cNvSpPr>
          <p:nvPr/>
        </p:nvSpPr>
        <p:spPr bwMode="blackWhite">
          <a:xfrm>
            <a:off x="452295" y="4972050"/>
            <a:ext cx="6876759" cy="1457325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1719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22566" name="Text Box 23"/>
          <p:cNvSpPr txBox="1">
            <a:spLocks noChangeArrowheads="1"/>
          </p:cNvSpPr>
          <p:nvPr/>
        </p:nvSpPr>
        <p:spPr bwMode="blackWhite">
          <a:xfrm>
            <a:off x="563135" y="4996622"/>
            <a:ext cx="5837669" cy="162089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Separate,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non-BCBS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licensed company owned by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BCBS Plans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Centralized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national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ccount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health benefits administration and processing.</a:t>
            </a: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Provides medical claim adjudication, customer service, enrollment, eligibility, utilization management and reporting.</a:t>
            </a: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Interfaces with ITS for Plans not using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NASCO.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Complies with Inter-Plan Program policy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requirements.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marL="169863" indent="-169863" eaLnBrk="0" hangingPunct="0">
              <a:lnSpc>
                <a:spcPct val="105000"/>
              </a:lnSpc>
              <a:spcBef>
                <a:spcPct val="20000"/>
              </a:spcBef>
              <a:buClr>
                <a:srgbClr val="417191"/>
              </a:buClr>
              <a:buFontTx/>
              <a:buChar char="•"/>
            </a:pPr>
            <a:endParaRPr lang="en-US" sz="12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002684" y="1785510"/>
            <a:ext cx="1082351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</a:t>
            </a:r>
            <a:b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Exchange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107487" y="1789584"/>
            <a:ext cx="1267565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BlueSquared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32914" y="1789584"/>
            <a:ext cx="306977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ITS</a:t>
            </a:r>
            <a:b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(Inter-Plan Teleprocessing System)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411604" y="1789584"/>
            <a:ext cx="1388144" cy="5878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NASCO</a:t>
            </a:r>
            <a:endParaRPr lang="en-US" sz="1400" baseline="300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562824" y="2746802"/>
            <a:ext cx="306977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BlueCard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702781" y="3440721"/>
            <a:ext cx="95068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Traditional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702674" y="3440721"/>
            <a:ext cx="95068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PPO/EPO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693114" y="3440721"/>
            <a:ext cx="950684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PPO/EPO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926258" y="2746802"/>
            <a:ext cx="1609270" cy="5878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Custom National Accounts</a:t>
            </a:r>
            <a:endParaRPr lang="en-US" sz="1400" baseline="30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blackWhite">
          <a:xfrm>
            <a:off x="383021" y="4661204"/>
            <a:ext cx="6162675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 eaLnBrk="0" hangingPunct="0"/>
            <a:r>
              <a:rPr lang="en-US" sz="1600" b="1" dirty="0" smtClean="0">
                <a:solidFill>
                  <a:srgbClr val="417191"/>
                </a:solidFill>
              </a:rPr>
              <a:t>NASCO-National Account Service Company</a:t>
            </a:r>
            <a:endParaRPr lang="en-US" sz="1600" b="1" dirty="0">
              <a:solidFill>
                <a:srgbClr val="417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793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Text Box 7"/>
          <p:cNvSpPr txBox="1">
            <a:spLocks noChangeArrowheads="1"/>
          </p:cNvSpPr>
          <p:nvPr/>
        </p:nvSpPr>
        <p:spPr bwMode="auto">
          <a:xfrm>
            <a:off x="4711121" y="2947408"/>
            <a:ext cx="3948112" cy="3624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lvl="0" indent="-22860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FontTx/>
              <a:buChar char="•"/>
              <a:tabLst>
                <a:tab pos="228600" algn="l"/>
              </a:tabLst>
            </a:pPr>
            <a:r>
              <a:rPr lang="en-US" sz="15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National Programs Performance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Scorecard assesses Plans’ inter-Plan claim and electronic inquiry processing timeliness, Plan-to-Plan inquiry resolution timeliness and financial dollar accuracy performance. </a:t>
            </a:r>
          </a:p>
          <a:p>
            <a:pPr marL="228600" indent="-22860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FontTx/>
              <a:buChar char="•"/>
              <a:tabLst>
                <a:tab pos="228600" algn="l"/>
              </a:tabLst>
            </a:pPr>
            <a:r>
              <a:rPr lang="en-US" sz="1500" dirty="0" smtClean="0">
                <a:latin typeface="Arial" pitchFamily="34" charset="0"/>
                <a:cs typeface="Arial" pitchFamily="34" charset="0"/>
              </a:rPr>
              <a:t>Promotes consistency and transparency between local and inter-Plan business</a:t>
            </a:r>
            <a:r>
              <a:rPr lang="en-US" sz="15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28600" indent="-22860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FontTx/>
              <a:buChar char="•"/>
              <a:tabLst>
                <a:tab pos="228600" algn="l"/>
              </a:tabLst>
            </a:pPr>
            <a:r>
              <a:rPr lang="en-US" sz="1500" b="0" dirty="0" smtClean="0">
                <a:latin typeface="Arial" pitchFamily="34" charset="0"/>
                <a:cs typeface="Arial" pitchFamily="34" charset="0"/>
              </a:rPr>
              <a:t>Provides </a:t>
            </a:r>
            <a:r>
              <a:rPr lang="en-US" sz="1500" b="0" dirty="0">
                <a:latin typeface="Arial" pitchFamily="34" charset="0"/>
                <a:cs typeface="Arial" pitchFamily="34" charset="0"/>
              </a:rPr>
              <a:t>assurance that the service</a:t>
            </a:r>
            <a:br>
              <a:rPr lang="en-US" sz="1500" b="0" dirty="0">
                <a:latin typeface="Arial" pitchFamily="34" charset="0"/>
                <a:cs typeface="Arial" pitchFamily="34" charset="0"/>
              </a:rPr>
            </a:br>
            <a:r>
              <a:rPr lang="en-US" sz="1500" b="0" dirty="0">
                <a:latin typeface="Arial" pitchFamily="34" charset="0"/>
                <a:cs typeface="Arial" pitchFamily="34" charset="0"/>
              </a:rPr>
              <a:t>Plans provide each other as business partners is consistent with service provided to members and providers.</a:t>
            </a:r>
          </a:p>
          <a:p>
            <a:pPr marL="228600" indent="-22860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FontTx/>
              <a:buChar char="•"/>
              <a:tabLst>
                <a:tab pos="228600" algn="l"/>
              </a:tabLst>
            </a:pPr>
            <a:r>
              <a:rPr lang="en-US" sz="1500" b="0" dirty="0">
                <a:latin typeface="Arial" pitchFamily="34" charset="0"/>
                <a:cs typeface="Arial" pitchFamily="34" charset="0"/>
              </a:rPr>
              <a:t>Increases awareness and accountability among Plans for service delivery outcomes.</a:t>
            </a: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4766683" y="2221920"/>
            <a:ext cx="3892550" cy="709613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spcBef>
                <a:spcPct val="60000"/>
              </a:spcBef>
              <a:buClr>
                <a:srgbClr val="0091CA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National Programs </a:t>
            </a:r>
            <a:r>
              <a:rPr lang="en-US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Performance Scorecard</a:t>
            </a:r>
          </a:p>
        </p:txBody>
      </p:sp>
      <p:sp>
        <p:nvSpPr>
          <p:cNvPr id="25607" name="Text Box 6"/>
          <p:cNvSpPr txBox="1">
            <a:spLocks noChangeArrowheads="1"/>
          </p:cNvSpPr>
          <p:nvPr/>
        </p:nvSpPr>
        <p:spPr bwMode="auto">
          <a:xfrm>
            <a:off x="391533" y="2947408"/>
            <a:ext cx="3954462" cy="148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FontTx/>
              <a:buChar char="•"/>
              <a:tabLst>
                <a:tab pos="228600" algn="l"/>
              </a:tabLst>
            </a:pPr>
            <a:r>
              <a:rPr lang="en-US" sz="1500" b="0" dirty="0">
                <a:latin typeface="Arial" pitchFamily="34" charset="0"/>
                <a:cs typeface="Arial" pitchFamily="34" charset="0"/>
              </a:rPr>
              <a:t>Assesses operational and service performance of </a:t>
            </a:r>
            <a:r>
              <a:rPr lang="en-US" sz="1500" b="0" dirty="0" smtClean="0">
                <a:latin typeface="Arial" pitchFamily="34" charset="0"/>
                <a:cs typeface="Arial" pitchFamily="34" charset="0"/>
              </a:rPr>
              <a:t>all Branded</a:t>
            </a:r>
            <a:r>
              <a:rPr lang="en-US" sz="1500" b="0" dirty="0">
                <a:latin typeface="Arial" pitchFamily="34" charset="0"/>
                <a:cs typeface="Arial" pitchFamily="34" charset="0"/>
              </a:rPr>
              <a:t>, core health business for Plans.</a:t>
            </a:r>
          </a:p>
          <a:p>
            <a:pPr marL="228600" indent="-228600">
              <a:lnSpc>
                <a:spcPct val="95000"/>
              </a:lnSpc>
              <a:spcBef>
                <a:spcPct val="35000"/>
              </a:spcBef>
              <a:buClr>
                <a:srgbClr val="417191"/>
              </a:buClr>
              <a:buFontTx/>
              <a:buChar char="•"/>
              <a:tabLst>
                <a:tab pos="228600" algn="l"/>
              </a:tabLst>
            </a:pPr>
            <a:r>
              <a:rPr lang="en-US" sz="1500" b="0" dirty="0">
                <a:latin typeface="Arial" pitchFamily="34" charset="0"/>
                <a:cs typeface="Arial" pitchFamily="34" charset="0"/>
              </a:rPr>
              <a:t>Monitors local claims processing, customer service and enrollment processing functions.</a:t>
            </a:r>
          </a:p>
        </p:txBody>
      </p:sp>
      <p:sp>
        <p:nvSpPr>
          <p:cNvPr id="25608" name="Rectangle 11"/>
          <p:cNvSpPr>
            <a:spLocks noChangeArrowheads="1"/>
          </p:cNvSpPr>
          <p:nvPr/>
        </p:nvSpPr>
        <p:spPr bwMode="auto">
          <a:xfrm>
            <a:off x="458208" y="2221920"/>
            <a:ext cx="3892550" cy="709613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tIns="0" bIns="0" anchor="ctr"/>
          <a:lstStyle/>
          <a:p>
            <a:pPr algn="ctr" eaLnBrk="0" hangingPunct="0">
              <a:lnSpc>
                <a:spcPct val="90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MTM</a:t>
            </a:r>
            <a:br>
              <a:rPr lang="en-US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Member Touchpoint Measures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sz="1800" dirty="0" smtClean="0"/>
              <a:t>Two programs measure inter-Plan performance to assess Plans’ performance on member and provider-related functions.</a:t>
            </a:r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74663" y="792985"/>
            <a:ext cx="82296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How is Inter-Plan Performance Measured?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5872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37"/>
          <p:cNvSpPr txBox="1">
            <a:spLocks noChangeArrowheads="1"/>
          </p:cNvSpPr>
          <p:nvPr/>
        </p:nvSpPr>
        <p:spPr bwMode="blackWhite">
          <a:xfrm>
            <a:off x="6379064" y="5778365"/>
            <a:ext cx="2332883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b="1" i="1" dirty="0">
                <a:solidFill>
                  <a:srgbClr val="417191"/>
                </a:solidFill>
                <a:ea typeface="ヒラギノ角ゴ Pro W3"/>
                <a:cs typeface="ヒラギノ角ゴ Pro W3"/>
              </a:rPr>
              <a:t>TOTAL = </a:t>
            </a:r>
            <a:r>
              <a:rPr lang="en-US" b="1" i="1" dirty="0" smtClean="0">
                <a:solidFill>
                  <a:srgbClr val="417191"/>
                </a:solidFill>
                <a:ea typeface="ヒラギノ角ゴ Pro W3"/>
                <a:cs typeface="ヒラギノ角ゴ Pro W3"/>
              </a:rPr>
              <a:t>100 points</a:t>
            </a:r>
            <a:endParaRPr lang="en-US" b="1" i="1" dirty="0">
              <a:solidFill>
                <a:srgbClr val="41719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6629" name="Line 8"/>
          <p:cNvSpPr>
            <a:spLocks noChangeShapeType="1"/>
          </p:cNvSpPr>
          <p:nvPr/>
        </p:nvSpPr>
        <p:spPr bwMode="gray">
          <a:xfrm>
            <a:off x="8942388" y="1508125"/>
            <a:ext cx="0" cy="4903788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474377" y="2895465"/>
            <a:ext cx="1712912" cy="684213"/>
          </a:xfrm>
          <a:prstGeom prst="rect">
            <a:avLst/>
          </a:prstGeom>
          <a:solidFill>
            <a:schemeClr val="accent4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5000"/>
              </a:lnSpc>
              <a:spcBef>
                <a:spcPct val="350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Transactional Measures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474377" y="3609840"/>
            <a:ext cx="1712912" cy="684213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5000"/>
              </a:lnSpc>
              <a:spcBef>
                <a:spcPct val="35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Plan-to-Plan Service Measures</a:t>
            </a:r>
          </a:p>
        </p:txBody>
      </p:sp>
      <p:sp>
        <p:nvSpPr>
          <p:cNvPr id="26632" name="Rectangle 7"/>
          <p:cNvSpPr>
            <a:spLocks noChangeArrowheads="1"/>
          </p:cNvSpPr>
          <p:nvPr/>
        </p:nvSpPr>
        <p:spPr bwMode="auto">
          <a:xfrm>
            <a:off x="474377" y="4324215"/>
            <a:ext cx="1712912" cy="684213"/>
          </a:xfrm>
          <a:prstGeom prst="rect">
            <a:avLst/>
          </a:prstGeom>
          <a:solidFill>
            <a:schemeClr val="accent4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5000"/>
              </a:lnSpc>
              <a:spcBef>
                <a:spcPct val="350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End-to-End Claims Experience Measures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7"/>
          <p:cNvSpPr>
            <a:spLocks noChangeArrowheads="1"/>
          </p:cNvSpPr>
          <p:nvPr/>
        </p:nvSpPr>
        <p:spPr bwMode="auto">
          <a:xfrm>
            <a:off x="474377" y="5038590"/>
            <a:ext cx="1712912" cy="684213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5000"/>
              </a:lnSpc>
              <a:spcBef>
                <a:spcPct val="35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Licensee Desk Level Audit (LDLA)  Measures</a:t>
            </a:r>
          </a:p>
        </p:txBody>
      </p:sp>
      <p:sp>
        <p:nvSpPr>
          <p:cNvPr id="26651" name="Rectangle 7"/>
          <p:cNvSpPr>
            <a:spLocks noChangeArrowheads="1"/>
          </p:cNvSpPr>
          <p:nvPr/>
        </p:nvSpPr>
        <p:spPr bwMode="auto">
          <a:xfrm>
            <a:off x="2217452" y="2895465"/>
            <a:ext cx="5157787" cy="684213"/>
          </a:xfrm>
          <a:prstGeom prst="rect">
            <a:avLst/>
          </a:prstGeom>
          <a:solidFill>
            <a:schemeClr val="accent4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114300" indent="-114300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1" dirty="0">
                <a:latin typeface="Arial" pitchFamily="34" charset="0"/>
                <a:cs typeface="Arial" pitchFamily="34" charset="0"/>
              </a:rPr>
              <a:t>Measures the transaction processing timeliness for 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inter-Plan claims and </a:t>
            </a:r>
            <a:r>
              <a:rPr lang="en-US" sz="1400" b="0" i="1" dirty="0">
                <a:latin typeface="Arial" pitchFamily="34" charset="0"/>
                <a:cs typeface="Arial" pitchFamily="34" charset="0"/>
              </a:rPr>
              <a:t>electronic 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inquiries. </a:t>
            </a:r>
            <a:endParaRPr lang="en-US" sz="1400" b="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52" name="Rectangle 7"/>
          <p:cNvSpPr>
            <a:spLocks noChangeArrowheads="1"/>
          </p:cNvSpPr>
          <p:nvPr/>
        </p:nvSpPr>
        <p:spPr bwMode="auto">
          <a:xfrm>
            <a:off x="7399052" y="2895465"/>
            <a:ext cx="1185862" cy="684213"/>
          </a:xfrm>
          <a:prstGeom prst="rect">
            <a:avLst/>
          </a:prstGeom>
          <a:solidFill>
            <a:schemeClr val="accent4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35%</a:t>
            </a:r>
            <a:endParaRPr lang="en-US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49" name="Rectangle 7"/>
          <p:cNvSpPr>
            <a:spLocks noChangeArrowheads="1"/>
          </p:cNvSpPr>
          <p:nvPr/>
        </p:nvSpPr>
        <p:spPr bwMode="auto">
          <a:xfrm>
            <a:off x="2217452" y="3609840"/>
            <a:ext cx="5157787" cy="684213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114300" indent="-114300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i="1" dirty="0">
                <a:latin typeface="Arial" pitchFamily="34" charset="0"/>
                <a:cs typeface="Arial" pitchFamily="34" charset="0"/>
              </a:rPr>
              <a:t>Measures electronic inquiry timeliness as well as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accessibility </a:t>
            </a:r>
            <a:r>
              <a:rPr lang="en-US" sz="1400" i="1" dirty="0">
                <a:latin typeface="Arial" pitchFamily="34" charset="0"/>
                <a:cs typeface="Arial" pitchFamily="34" charset="0"/>
              </a:rPr>
              <a:t>and problem resolution timeliness for Plan-to-Plan inquiries.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50" name="Rectangle 7"/>
          <p:cNvSpPr>
            <a:spLocks noChangeArrowheads="1"/>
          </p:cNvSpPr>
          <p:nvPr/>
        </p:nvSpPr>
        <p:spPr bwMode="auto">
          <a:xfrm>
            <a:off x="7399052" y="3609840"/>
            <a:ext cx="1185862" cy="684213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25%</a:t>
            </a:r>
            <a:endParaRPr lang="en-US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47" name="Rectangle 7"/>
          <p:cNvSpPr>
            <a:spLocks noChangeArrowheads="1"/>
          </p:cNvSpPr>
          <p:nvPr/>
        </p:nvSpPr>
        <p:spPr bwMode="auto">
          <a:xfrm>
            <a:off x="2217452" y="4324215"/>
            <a:ext cx="5157787" cy="684213"/>
          </a:xfrm>
          <a:prstGeom prst="rect">
            <a:avLst/>
          </a:prstGeom>
          <a:solidFill>
            <a:schemeClr val="accent4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114300" indent="-114300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1" dirty="0">
                <a:latin typeface="Arial" pitchFamily="34" charset="0"/>
                <a:cs typeface="Arial" pitchFamily="34" charset="0"/>
              </a:rPr>
              <a:t>Measures complete 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claim </a:t>
            </a:r>
            <a:r>
              <a:rPr lang="en-US" sz="1400" b="0" i="1" dirty="0">
                <a:latin typeface="Arial" pitchFamily="34" charset="0"/>
                <a:cs typeface="Arial" pitchFamily="34" charset="0"/>
              </a:rPr>
              <a:t>timeliness for all inter-Plan business (BlueCard, ITS Custom, 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Medicare Advantage, and 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NASCO) 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including all adjustments.</a:t>
            </a:r>
            <a:endParaRPr lang="en-US" sz="1400" b="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48" name="Rectangle 7"/>
          <p:cNvSpPr>
            <a:spLocks noChangeArrowheads="1"/>
          </p:cNvSpPr>
          <p:nvPr/>
        </p:nvSpPr>
        <p:spPr bwMode="auto">
          <a:xfrm>
            <a:off x="7399052" y="4324215"/>
            <a:ext cx="1185862" cy="684213"/>
          </a:xfrm>
          <a:prstGeom prst="rect">
            <a:avLst/>
          </a:prstGeom>
          <a:solidFill>
            <a:schemeClr val="accent4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25%</a:t>
            </a:r>
            <a:endParaRPr lang="en-US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45" name="Rectangle 7"/>
          <p:cNvSpPr>
            <a:spLocks noChangeArrowheads="1"/>
          </p:cNvSpPr>
          <p:nvPr/>
        </p:nvSpPr>
        <p:spPr bwMode="auto">
          <a:xfrm>
            <a:off x="2217452" y="5038590"/>
            <a:ext cx="5157787" cy="684213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marL="114300" indent="-114300" eaLnBrk="0" hangingPunct="0">
              <a:lnSpc>
                <a:spcPct val="95000"/>
              </a:lnSpc>
              <a:spcBef>
                <a:spcPct val="60000"/>
              </a:spcBef>
              <a:buClr>
                <a:srgbClr val="417191"/>
              </a:buClr>
              <a:buSzPct val="100000"/>
              <a:buFontTx/>
              <a:buChar char="•"/>
            </a:pPr>
            <a:r>
              <a:rPr lang="en-US" sz="1400" b="0" i="1" dirty="0">
                <a:latin typeface="Arial" pitchFamily="34" charset="0"/>
                <a:cs typeface="Arial" pitchFamily="34" charset="0"/>
              </a:rPr>
              <a:t>Measures the 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Par/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Host 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Plan’s financial </a:t>
            </a:r>
            <a:r>
              <a:rPr lang="en-US" sz="1400" b="0" i="1" dirty="0">
                <a:latin typeface="Arial" pitchFamily="34" charset="0"/>
                <a:cs typeface="Arial" pitchFamily="34" charset="0"/>
              </a:rPr>
              <a:t>dollar 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and data accuracy </a:t>
            </a:r>
            <a:r>
              <a:rPr lang="en-US" sz="1400" b="0" i="1" dirty="0">
                <a:latin typeface="Arial" pitchFamily="34" charset="0"/>
                <a:cs typeface="Arial" pitchFamily="34" charset="0"/>
              </a:rPr>
              <a:t>performance</a:t>
            </a:r>
            <a:r>
              <a:rPr lang="en-US" sz="1400" b="0" i="1" dirty="0" smtClean="0">
                <a:latin typeface="Arial" pitchFamily="34" charset="0"/>
                <a:cs typeface="Arial" pitchFamily="34" charset="0"/>
              </a:rPr>
              <a:t>.  </a:t>
            </a:r>
            <a:endParaRPr lang="en-US" sz="1400" b="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46" name="Rectangle 7"/>
          <p:cNvSpPr>
            <a:spLocks noChangeArrowheads="1"/>
          </p:cNvSpPr>
          <p:nvPr/>
        </p:nvSpPr>
        <p:spPr bwMode="auto">
          <a:xfrm>
            <a:off x="7399052" y="5038590"/>
            <a:ext cx="1185862" cy="684213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15%</a:t>
            </a:r>
            <a:endParaRPr lang="en-US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40" name="Rectangle 7"/>
          <p:cNvSpPr>
            <a:spLocks noChangeArrowheads="1"/>
          </p:cNvSpPr>
          <p:nvPr/>
        </p:nvSpPr>
        <p:spPr bwMode="auto">
          <a:xfrm>
            <a:off x="2217452" y="2149340"/>
            <a:ext cx="5157787" cy="684213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5000"/>
              </a:lnSpc>
              <a:spcBef>
                <a:spcPct val="35000"/>
              </a:spcBef>
            </a:pPr>
            <a:r>
              <a:rPr lang="en-US" b="1" dirty="0">
                <a:solidFill>
                  <a:schemeClr val="bg1"/>
                </a:solidFill>
              </a:rPr>
              <a:t>Description of Measures</a:t>
            </a:r>
          </a:p>
        </p:txBody>
      </p:sp>
      <p:sp>
        <p:nvSpPr>
          <p:cNvPr id="26641" name="Rectangle 7"/>
          <p:cNvSpPr>
            <a:spLocks noChangeArrowheads="1"/>
          </p:cNvSpPr>
          <p:nvPr/>
        </p:nvSpPr>
        <p:spPr bwMode="auto">
          <a:xfrm>
            <a:off x="7399052" y="2149340"/>
            <a:ext cx="1185862" cy="684213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5000"/>
              </a:lnSpc>
              <a:spcBef>
                <a:spcPct val="35000"/>
              </a:spcBef>
            </a:pPr>
            <a:r>
              <a:rPr lang="en-US" b="1" dirty="0">
                <a:solidFill>
                  <a:schemeClr val="bg1"/>
                </a:solidFill>
              </a:rPr>
              <a:t>Category Weight</a:t>
            </a:r>
          </a:p>
        </p:txBody>
      </p:sp>
      <p:sp>
        <p:nvSpPr>
          <p:cNvPr id="26642" name="Rectangle 7"/>
          <p:cNvSpPr>
            <a:spLocks noChangeArrowheads="1"/>
          </p:cNvSpPr>
          <p:nvPr/>
        </p:nvSpPr>
        <p:spPr bwMode="auto">
          <a:xfrm>
            <a:off x="474377" y="2149340"/>
            <a:ext cx="1712912" cy="684213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05000"/>
              </a:lnSpc>
              <a:spcBef>
                <a:spcPct val="35000"/>
              </a:spcBef>
            </a:pPr>
            <a:r>
              <a:rPr lang="en-US" b="1" dirty="0">
                <a:solidFill>
                  <a:schemeClr val="bg1"/>
                </a:solidFill>
              </a:rPr>
              <a:t>Category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478077" y="826942"/>
            <a:ext cx="8208723" cy="681183"/>
          </a:xfrm>
          <a:noFill/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National Programs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Performance Scorecard 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800" b="0" strike="sngStrike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6297" y="1326534"/>
            <a:ext cx="8210504" cy="600164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National Programs </a:t>
            </a:r>
            <a:r>
              <a:rPr lang="en-US" dirty="0"/>
              <a:t>Performance </a:t>
            </a:r>
            <a:r>
              <a:rPr lang="en-US" dirty="0" smtClean="0"/>
              <a:t>Scorecard </a:t>
            </a:r>
            <a:r>
              <a:rPr lang="en-US" dirty="0"/>
              <a:t>measures the performance of the Plan as Control/Home and Par </a:t>
            </a:r>
            <a:r>
              <a:rPr lang="en-US" dirty="0" smtClean="0"/>
              <a:t>Host. </a:t>
            </a:r>
          </a:p>
        </p:txBody>
      </p:sp>
    </p:spTree>
    <p:extLst>
      <p:ext uri="{BB962C8B-B14F-4D97-AF65-F5344CB8AC3E}">
        <p14:creationId xmlns:p14="http://schemas.microsoft.com/office/powerpoint/2010/main" val="22431683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0473"/>
            <a:ext cx="5915025" cy="3916363"/>
          </a:xfrm>
          <a:prstGeom prst="rect">
            <a:avLst/>
          </a:prstGeom>
        </p:spPr>
        <p:txBody>
          <a:bodyPr tIns="45720" rIns="91440" bIns="45720"/>
          <a:lstStyle/>
          <a:p>
            <a:pPr marL="169863" indent="-169863" eaLnBrk="1" hangingPunct="1">
              <a:spcBef>
                <a:spcPct val="75000"/>
              </a:spcBef>
            </a:pPr>
            <a:r>
              <a:rPr lang="en-US" sz="1800" dirty="0" smtClean="0"/>
              <a:t>Access to over 100 million BCBS members*. </a:t>
            </a:r>
          </a:p>
          <a:p>
            <a:pPr marL="571500" lvl="1" indent="-228600" eaLnBrk="1" hangingPunct="1">
              <a:lnSpc>
                <a:spcPct val="105000"/>
              </a:lnSpc>
              <a:spcBef>
                <a:spcPct val="45000"/>
              </a:spcBef>
            </a:pPr>
            <a:r>
              <a:rPr lang="en-US" sz="1600" dirty="0" smtClean="0"/>
              <a:t>For some providers, servicing out-of-area members</a:t>
            </a:r>
            <a:br>
              <a:rPr lang="en-US" sz="1600" dirty="0" smtClean="0"/>
            </a:br>
            <a:r>
              <a:rPr lang="en-US" sz="1600" dirty="0" smtClean="0"/>
              <a:t>brings a substantial revenue stream and a large</a:t>
            </a:r>
            <a:br>
              <a:rPr lang="en-US" sz="1600" dirty="0" smtClean="0"/>
            </a:br>
            <a:r>
              <a:rPr lang="en-US" sz="1600" dirty="0" smtClean="0"/>
              <a:t>percentage of their total BCBS business.</a:t>
            </a:r>
          </a:p>
          <a:p>
            <a:pPr marL="169863" indent="-169863" eaLnBrk="1" hangingPunct="1"/>
            <a:r>
              <a:rPr lang="en-US" sz="1800" dirty="0" smtClean="0"/>
              <a:t>Ability to service all of these members</a:t>
            </a:r>
            <a:br>
              <a:rPr lang="en-US" sz="1800" dirty="0" smtClean="0"/>
            </a:br>
            <a:r>
              <a:rPr lang="en-US" sz="1800" dirty="0" smtClean="0"/>
              <a:t>while contracting with only one local Plan. </a:t>
            </a:r>
          </a:p>
          <a:p>
            <a:pPr marL="571500" lvl="1" indent="-228600" eaLnBrk="1" hangingPunct="1">
              <a:lnSpc>
                <a:spcPct val="105000"/>
              </a:lnSpc>
              <a:spcBef>
                <a:spcPct val="45000"/>
              </a:spcBef>
            </a:pPr>
            <a:r>
              <a:rPr lang="en-US" sz="1600" dirty="0" smtClean="0"/>
              <a:t>One-stop shop for all claims related activities including</a:t>
            </a:r>
            <a:br>
              <a:rPr lang="en-US" sz="1600" dirty="0" smtClean="0"/>
            </a:br>
            <a:r>
              <a:rPr lang="en-US" sz="1600" dirty="0" smtClean="0"/>
              <a:t>submissions, inquiries, claim status and payment. </a:t>
            </a:r>
          </a:p>
          <a:p>
            <a:pPr marL="571500" lvl="1" indent="-228600" eaLnBrk="1" hangingPunct="1">
              <a:lnSpc>
                <a:spcPct val="105000"/>
              </a:lnSpc>
              <a:spcBef>
                <a:spcPct val="45000"/>
              </a:spcBef>
            </a:pPr>
            <a:r>
              <a:rPr lang="en-US" sz="1600" dirty="0" smtClean="0"/>
              <a:t>Easy access to member eligibility, benefits and pre-certification/pre-authorization. </a:t>
            </a:r>
          </a:p>
          <a:p>
            <a:pPr marL="571500" lvl="1" indent="-228600" eaLnBrk="1" hangingPunct="1">
              <a:lnSpc>
                <a:spcPct val="105000"/>
              </a:lnSpc>
              <a:spcBef>
                <a:spcPct val="45000"/>
              </a:spcBef>
            </a:pPr>
            <a:r>
              <a:rPr lang="en-US" sz="1600" dirty="0" smtClean="0"/>
              <a:t>Reimbursement from the local Plan rather than the member.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3"/>
          </p:nvPr>
        </p:nvSpPr>
        <p:spPr>
          <a:xfrm>
            <a:off x="461649" y="1633538"/>
            <a:ext cx="8534400" cy="357187"/>
          </a:xfrm>
        </p:spPr>
        <p:txBody>
          <a:bodyPr/>
          <a:lstStyle/>
          <a:p>
            <a:r>
              <a:rPr lang="en-US" sz="1800" dirty="0" smtClean="0"/>
              <a:t>Inter-Plan Programs bring significant value to providers nationwide: </a:t>
            </a:r>
          </a:p>
          <a:p>
            <a:endParaRPr lang="en-US" dirty="0"/>
          </a:p>
        </p:txBody>
      </p:sp>
      <p:pic>
        <p:nvPicPr>
          <p:cNvPr id="27652" name="Picture 13" descr="MPj04358920000[1]"/>
          <p:cNvPicPr>
            <a:picLocks noChangeAspect="1" noChangeArrowheads="1"/>
          </p:cNvPicPr>
          <p:nvPr/>
        </p:nvPicPr>
        <p:blipFill>
          <a:blip r:embed="rId3" cstate="print"/>
          <a:srcRect t="5420" r="34131"/>
          <a:stretch>
            <a:fillRect/>
          </a:stretch>
        </p:blipFill>
        <p:spPr bwMode="auto">
          <a:xfrm>
            <a:off x="6440564" y="2133600"/>
            <a:ext cx="1981200" cy="2574394"/>
          </a:xfrm>
          <a:prstGeom prst="rect">
            <a:avLst/>
          </a:prstGeom>
          <a:noFill/>
          <a:ln w="19050">
            <a:solidFill>
              <a:srgbClr val="EAEAEA"/>
            </a:solidFill>
            <a:miter lim="800000"/>
            <a:headEnd/>
            <a:tailEnd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654" name="Text Box 7"/>
          <p:cNvSpPr txBox="1">
            <a:spLocks noChangeArrowheads="1"/>
          </p:cNvSpPr>
          <p:nvPr/>
        </p:nvSpPr>
        <p:spPr bwMode="blackWhite">
          <a:xfrm>
            <a:off x="746125" y="6345238"/>
            <a:ext cx="8397875" cy="2746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 b="0" dirty="0"/>
              <a:t>* Federal Employee Program members don’t access </a:t>
            </a:r>
            <a:r>
              <a:rPr lang="en-US" sz="1200" b="0" dirty="0" smtClean="0"/>
              <a:t>any inter-Plan programs. </a:t>
            </a:r>
            <a:endParaRPr lang="en-US" sz="1200" b="0" dirty="0"/>
          </a:p>
        </p:txBody>
      </p:sp>
      <p:sp>
        <p:nvSpPr>
          <p:cNvPr id="12" name="Rectangular Callout 11"/>
          <p:cNvSpPr/>
          <p:nvPr/>
        </p:nvSpPr>
        <p:spPr>
          <a:xfrm>
            <a:off x="6023128" y="4953000"/>
            <a:ext cx="2816072" cy="1212273"/>
          </a:xfrm>
          <a:prstGeom prst="wedgeRectCallout">
            <a:avLst>
              <a:gd name="adj1" fmla="val -133086"/>
              <a:gd name="adj2" fmla="val -44672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US" sz="1400" b="1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Electronically through</a:t>
            </a:r>
            <a:br>
              <a:rPr lang="en-US" sz="1400" b="1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b="1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the local Plan. </a:t>
            </a:r>
          </a:p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US" sz="1400" b="1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BlueCard</a:t>
            </a:r>
            <a:r>
              <a:rPr lang="en-US" sz="1400" b="1" baseline="30000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sz="1400" b="1" dirty="0" smtClean="0">
                <a:solidFill>
                  <a:srgbClr val="417191"/>
                </a:solidFill>
                <a:latin typeface="Arial" pitchFamily="34" charset="0"/>
                <a:cs typeface="Arial" pitchFamily="34" charset="0"/>
              </a:rPr>
              <a:t> Eligibility Line 1.800.676.BLUE.</a:t>
            </a:r>
            <a:endParaRPr lang="en-US" sz="1400" b="1" dirty="0">
              <a:solidFill>
                <a:srgbClr val="41719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09575" y="792985"/>
            <a:ext cx="82296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What is the Value of Inter-Plan Programs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to Providers? 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5541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>
          <a:xfrm>
            <a:off x="590550" y="1962722"/>
            <a:ext cx="4343400" cy="3916363"/>
          </a:xfrm>
          <a:prstGeom prst="rect">
            <a:avLst/>
          </a:prstGeom>
        </p:spPr>
        <p:txBody>
          <a:bodyPr tIns="45720" rIns="91440" bIns="45720"/>
          <a:lstStyle/>
          <a:p>
            <a:pPr marL="169863" indent="-169863" eaLnBrk="1" hangingPunct="1">
              <a:lnSpc>
                <a:spcPct val="105000"/>
              </a:lnSpc>
              <a:spcBef>
                <a:spcPct val="100000"/>
              </a:spcBef>
            </a:pPr>
            <a:r>
              <a:rPr lang="en-US" sz="1800" dirty="0" smtClean="0"/>
              <a:t>Access to the largest network of</a:t>
            </a:r>
            <a:br>
              <a:rPr lang="en-US" sz="1800" dirty="0" smtClean="0"/>
            </a:br>
            <a:r>
              <a:rPr lang="en-US" sz="1800" dirty="0" smtClean="0"/>
              <a:t>physicians and hospitals in the country.  </a:t>
            </a:r>
          </a:p>
          <a:p>
            <a:pPr marL="169863" indent="-169863" eaLnBrk="1" hangingPunct="1">
              <a:lnSpc>
                <a:spcPct val="105000"/>
              </a:lnSpc>
              <a:spcBef>
                <a:spcPct val="55000"/>
              </a:spcBef>
            </a:pPr>
            <a:r>
              <a:rPr lang="en-US" sz="1800" dirty="0" smtClean="0"/>
              <a:t>Access to physicians and hospitals</a:t>
            </a:r>
            <a:br>
              <a:rPr lang="en-US" sz="1800" dirty="0" smtClean="0"/>
            </a:br>
            <a:r>
              <a:rPr lang="en-US" sz="1800" dirty="0" smtClean="0"/>
              <a:t>in over 170 countries and territories through Blue Cross Blue Shield Global Core</a:t>
            </a:r>
            <a:r>
              <a:rPr lang="en-US" sz="1800" dirty="0"/>
              <a:t>.</a:t>
            </a:r>
            <a:endParaRPr lang="en-US" sz="1800" strike="sngStrike" dirty="0" smtClean="0"/>
          </a:p>
          <a:p>
            <a:pPr marL="169863" indent="-169863" eaLnBrk="1" hangingPunct="1">
              <a:lnSpc>
                <a:spcPct val="105000"/>
              </a:lnSpc>
              <a:spcBef>
                <a:spcPct val="55000"/>
              </a:spcBef>
            </a:pPr>
            <a:r>
              <a:rPr lang="en-US" sz="1800" dirty="0" smtClean="0"/>
              <a:t>Out-of-pocket savings through</a:t>
            </a:r>
            <a:br>
              <a:rPr lang="en-US" sz="1800" dirty="0" smtClean="0"/>
            </a:br>
            <a:r>
              <a:rPr lang="en-US" sz="1800" dirty="0" smtClean="0"/>
              <a:t>negotiated discounts with providers.</a:t>
            </a:r>
          </a:p>
          <a:p>
            <a:pPr marL="169863" indent="-169863" eaLnBrk="1" hangingPunct="1">
              <a:lnSpc>
                <a:spcPct val="105000"/>
              </a:lnSpc>
              <a:spcBef>
                <a:spcPct val="55000"/>
              </a:spcBef>
            </a:pPr>
            <a:r>
              <a:rPr lang="en-US" sz="1800" dirty="0" smtClean="0"/>
              <a:t>Peace of mind knowing their healthcare</a:t>
            </a:r>
            <a:br>
              <a:rPr lang="en-US" sz="1800" dirty="0" smtClean="0"/>
            </a:br>
            <a:r>
              <a:rPr lang="en-US" sz="1800" dirty="0" smtClean="0"/>
              <a:t>needs are in trusted hands with the</a:t>
            </a:r>
            <a:br>
              <a:rPr lang="en-US" sz="1800" dirty="0" smtClean="0"/>
            </a:br>
            <a:r>
              <a:rPr lang="en-US" sz="1800" dirty="0" smtClean="0"/>
              <a:t>largest and oldest health insurance</a:t>
            </a:r>
            <a:br>
              <a:rPr lang="en-US" sz="1800" dirty="0" smtClean="0"/>
            </a:br>
            <a:r>
              <a:rPr lang="en-US" sz="1800" dirty="0" smtClean="0"/>
              <a:t>brand in the country.</a:t>
            </a:r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457200" y="1826551"/>
            <a:ext cx="4437063" cy="4164817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blackWhite">
          <a:xfrm>
            <a:off x="5910263" y="2395862"/>
            <a:ext cx="2322513" cy="1190155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 dirty="0">
                <a:latin typeface="Arial" pitchFamily="34" charset="0"/>
                <a:cs typeface="Arial" pitchFamily="34" charset="0"/>
              </a:rPr>
              <a:t>BlueCard</a:t>
            </a:r>
            <a:r>
              <a:rPr lang="en-US" b="1" baseline="30000" dirty="0">
                <a:latin typeface="Arial" pitchFamily="34" charset="0"/>
                <a:cs typeface="Arial" pitchFamily="34" charset="0"/>
                <a:sym typeface="Symbol" pitchFamily="18" charset="2"/>
              </a:rPr>
              <a:t></a:t>
            </a:r>
            <a:r>
              <a:rPr lang="en-US" b="1" baseline="30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Access 1.800.810.BLUE</a:t>
            </a:r>
          </a:p>
          <a:p>
            <a:pPr algn="ctr" eaLnBrk="0" hangingPunct="0"/>
            <a:r>
              <a:rPr lang="en-US" b="1" u="sng" dirty="0">
                <a:solidFill>
                  <a:srgbClr val="0091CA"/>
                </a:solidFill>
                <a:latin typeface="Arial" pitchFamily="34" charset="0"/>
                <a:cs typeface="Arial" pitchFamily="34" charset="0"/>
              </a:rPr>
              <a:t>www.bcbs.com</a:t>
            </a:r>
            <a:r>
              <a:rPr lang="en-US" b="1" dirty="0">
                <a:solidFill>
                  <a:srgbClr val="0091CA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 eaLnBrk="0" hangingPunct="0"/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AutoShape 27"/>
          <p:cNvSpPr>
            <a:spLocks noChangeArrowheads="1"/>
          </p:cNvSpPr>
          <p:nvPr/>
        </p:nvSpPr>
        <p:spPr bwMode="auto">
          <a:xfrm rot="5400000">
            <a:off x="4469547" y="2774097"/>
            <a:ext cx="1871780" cy="31432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8681" name="Picture 14" descr="MPj043865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7349" y="4179671"/>
            <a:ext cx="3324225" cy="190045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65100" dist="1397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815018"/>
            <a:ext cx="82296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What is the Value of Inter-Plan Programs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to Members? 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611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10263"/>
            <a:ext cx="8229600" cy="3916363"/>
          </a:xfrm>
        </p:spPr>
        <p:txBody>
          <a:bodyPr/>
          <a:lstStyle/>
          <a:p>
            <a:r>
              <a:rPr lang="en-US" sz="1800" dirty="0" smtClean="0"/>
              <a:t>To establish a baseline of consistent knowledge across the  System.</a:t>
            </a:r>
          </a:p>
          <a:p>
            <a:r>
              <a:rPr lang="en-US" sz="1800" dirty="0" smtClean="0"/>
              <a:t>To ensure Plan staff:</a:t>
            </a:r>
          </a:p>
          <a:p>
            <a:pPr lvl="1" indent="-230188"/>
            <a:r>
              <a:rPr lang="en-US" sz="1600" dirty="0" smtClean="0"/>
              <a:t>Understand how the Inter-Plan </a:t>
            </a:r>
            <a:r>
              <a:rPr lang="en-US" sz="1600" dirty="0"/>
              <a:t>P</a:t>
            </a:r>
            <a:r>
              <a:rPr lang="en-US" sz="1600" dirty="0" smtClean="0"/>
              <a:t>rograms work and what the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Plans’ responsibilities are.</a:t>
            </a:r>
          </a:p>
          <a:p>
            <a:pPr lvl="1" indent="-230188"/>
            <a:r>
              <a:rPr lang="en-US" sz="1600" dirty="0" smtClean="0"/>
              <a:t>Can accurately service providers’ inquiries and requests regarding out-of-area patients, eliminating the need for return calls.</a:t>
            </a:r>
          </a:p>
          <a:p>
            <a:r>
              <a:rPr lang="en-US" sz="1800" dirty="0" smtClean="0"/>
              <a:t>To fulfill the Board-approved Inter-Plan Programs policy requirement to educate Plan staff about the Inter-Plan Programs.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432816" y="1504950"/>
            <a:ext cx="8229600" cy="685800"/>
          </a:xfrm>
        </p:spPr>
        <p:txBody>
          <a:bodyPr/>
          <a:lstStyle/>
          <a:p>
            <a:pPr eaLnBrk="0" hangingPunct="0">
              <a:lnSpc>
                <a:spcPct val="95000"/>
              </a:lnSpc>
              <a:spcBef>
                <a:spcPct val="60000"/>
              </a:spcBef>
              <a:buClr>
                <a:srgbClr val="0091CA"/>
              </a:buClr>
              <a:buSzPct val="100000"/>
            </a:pPr>
            <a:r>
              <a:rPr lang="en-US" sz="1800" dirty="0" smtClean="0"/>
              <a:t>This Inter-Plan Programs (IPP) Training Program was developed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66531" y="808264"/>
            <a:ext cx="8229600" cy="681182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Why Learn About Inter-Plan Programs (IPP)?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5383760"/>
            <a:ext cx="9144000" cy="9610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66531" y="5442216"/>
            <a:ext cx="83597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b="1" dirty="0" smtClean="0">
                <a:solidFill>
                  <a:srgbClr val="417191"/>
                </a:solidFill>
              </a:rPr>
              <a:t>You are a critical asset to the BCBS System.  By understanding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how the </a:t>
            </a:r>
            <a:r>
              <a:rPr lang="en-US" b="1" dirty="0" smtClean="0">
                <a:solidFill>
                  <a:srgbClr val="417191"/>
                </a:solidFill>
              </a:rPr>
              <a:t>Inter-Plan Programs work, you can better service providers, members and your partner Plans.</a:t>
            </a:r>
            <a:endParaRPr lang="en-US" b="1" dirty="0">
              <a:solidFill>
                <a:srgbClr val="41719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7B0CA-740C-471E-8E5F-C22F8078A3C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31671" y="434639"/>
            <a:ext cx="22878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cap="all" dirty="0"/>
              <a:t>CONFIDENTIAL, FOR PLAN USE ONLY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38961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790700"/>
            <a:ext cx="9144000" cy="41052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3575"/>
            <a:ext cx="8229600" cy="3916363"/>
          </a:xfrm>
          <a:prstGeom prst="rect">
            <a:avLst/>
          </a:prstGeom>
        </p:spPr>
        <p:txBody>
          <a:bodyPr tIns="45720" rIns="91440" bIns="45720"/>
          <a:lstStyle/>
          <a:p>
            <a:pPr marL="169863" indent="-169863">
              <a:lnSpc>
                <a:spcPct val="10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Access to provider networks nationwide / abroad.</a:t>
            </a:r>
          </a:p>
          <a:p>
            <a:pPr marL="169863" indent="-169863">
              <a:lnSpc>
                <a:spcPct val="10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Access to discounts.</a:t>
            </a:r>
          </a:p>
          <a:p>
            <a:pPr marL="169863" indent="-169863">
              <a:lnSpc>
                <a:spcPct val="10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Performance monitoring.</a:t>
            </a:r>
          </a:p>
          <a:p>
            <a:pPr marL="169863" indent="-169863">
              <a:lnSpc>
                <a:spcPct val="10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Timely account settlements, renewals,</a:t>
            </a:r>
            <a:br>
              <a:rPr lang="en-US" sz="1800" dirty="0" smtClean="0"/>
            </a:br>
            <a:r>
              <a:rPr lang="en-US" sz="1800" dirty="0" smtClean="0"/>
              <a:t>benefits reporting and analysis.</a:t>
            </a:r>
          </a:p>
          <a:p>
            <a:pPr marL="169863" indent="-169863">
              <a:lnSpc>
                <a:spcPct val="10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Centralized adjudication – consistency.</a:t>
            </a:r>
          </a:p>
          <a:p>
            <a:pPr marL="169863" indent="-169863">
              <a:lnSpc>
                <a:spcPct val="10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Centralized membership and billing.</a:t>
            </a:r>
          </a:p>
          <a:p>
            <a:pPr marL="169863" indent="-169863">
              <a:lnSpc>
                <a:spcPct val="10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Multiple products available.</a:t>
            </a:r>
          </a:p>
        </p:txBody>
      </p:sp>
      <p:pic>
        <p:nvPicPr>
          <p:cNvPr id="29701" name="Picture 17" descr="MPj028512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2622550"/>
            <a:ext cx="3741738" cy="2457450"/>
          </a:xfrm>
          <a:prstGeom prst="rect">
            <a:avLst/>
          </a:prstGeom>
          <a:solidFill>
            <a:srgbClr val="EAEAEA"/>
          </a:solidFill>
          <a:ln w="19050">
            <a:solidFill>
              <a:srgbClr val="EAEAEA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815019"/>
            <a:ext cx="82296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What is the Value of Inter-Plan Programs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to Accounts? 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26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-76200" y="1327150"/>
            <a:ext cx="4784725" cy="48450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5559425" cy="4876800"/>
          </a:xfrm>
          <a:prstGeom prst="rect">
            <a:avLst/>
          </a:prstGeom>
        </p:spPr>
        <p:txBody>
          <a:bodyPr tIns="45720" rIns="91440" bIns="45720"/>
          <a:lstStyle/>
          <a:p>
            <a:pPr marL="169863" indent="-169863" eaLnBrk="1" hangingPunct="1">
              <a:lnSpc>
                <a:spcPct val="105000"/>
              </a:lnSpc>
              <a:spcBef>
                <a:spcPct val="50000"/>
              </a:spcBef>
            </a:pPr>
            <a:endParaRPr lang="en-US" sz="1400" dirty="0" smtClean="0"/>
          </a:p>
          <a:p>
            <a:pPr marL="169863" indent="-169863" eaLnBrk="1" hangingPunct="1">
              <a:lnSpc>
                <a:spcPct val="105000"/>
              </a:lnSpc>
              <a:spcBef>
                <a:spcPct val="50000"/>
              </a:spcBef>
            </a:pPr>
            <a:endParaRPr lang="en-US" sz="1400" dirty="0"/>
          </a:p>
          <a:p>
            <a:pPr marL="169863" indent="-169863" eaLnBrk="1" hangingPunct="1">
              <a:lnSpc>
                <a:spcPct val="105000"/>
              </a:lnSpc>
              <a:spcBef>
                <a:spcPct val="50000"/>
              </a:spcBef>
            </a:pPr>
            <a:r>
              <a:rPr lang="en-US" sz="1800" dirty="0" smtClean="0"/>
              <a:t>Access to the largest network of providers</a:t>
            </a:r>
            <a:br>
              <a:rPr lang="en-US" sz="1800" dirty="0" smtClean="0"/>
            </a:br>
            <a:r>
              <a:rPr lang="en-US" sz="1800" dirty="0" smtClean="0"/>
              <a:t>in the country.</a:t>
            </a:r>
          </a:p>
          <a:p>
            <a:pPr marL="169863" indent="-169863" eaLnBrk="1" hangingPunct="1">
              <a:lnSpc>
                <a:spcPct val="105000"/>
              </a:lnSpc>
              <a:spcBef>
                <a:spcPct val="50000"/>
              </a:spcBef>
            </a:pPr>
            <a:r>
              <a:rPr lang="en-US" sz="1800" dirty="0" smtClean="0"/>
              <a:t>Access to local Plans’ contracts / negotiated</a:t>
            </a:r>
            <a:br>
              <a:rPr lang="en-US" sz="1800" dirty="0" smtClean="0"/>
            </a:br>
            <a:r>
              <a:rPr lang="en-US" sz="1800" dirty="0" smtClean="0"/>
              <a:t>discounts with providers. </a:t>
            </a:r>
          </a:p>
          <a:p>
            <a:pPr marL="169863" indent="-169863" eaLnBrk="1" hangingPunct="1">
              <a:lnSpc>
                <a:spcPct val="105000"/>
              </a:lnSpc>
              <a:spcBef>
                <a:spcPct val="50000"/>
              </a:spcBef>
            </a:pPr>
            <a:r>
              <a:rPr lang="en-US" sz="1800" dirty="0" smtClean="0"/>
              <a:t>Simplified claims administration</a:t>
            </a:r>
            <a:br>
              <a:rPr lang="en-US" sz="1800" dirty="0" smtClean="0"/>
            </a:br>
            <a:r>
              <a:rPr lang="en-US" sz="1800" dirty="0" smtClean="0"/>
              <a:t>and reimbursement. </a:t>
            </a:r>
          </a:p>
          <a:p>
            <a:pPr marL="169863" indent="-169863" eaLnBrk="1" hangingPunct="1">
              <a:lnSpc>
                <a:spcPct val="105000"/>
              </a:lnSpc>
              <a:spcBef>
                <a:spcPct val="50000"/>
              </a:spcBef>
            </a:pPr>
            <a:r>
              <a:rPr lang="en-US" sz="1800" dirty="0" smtClean="0"/>
              <a:t>Standard policies and provisions. </a:t>
            </a:r>
          </a:p>
          <a:p>
            <a:pPr marL="169863" indent="-169863" eaLnBrk="1" hangingPunct="1">
              <a:lnSpc>
                <a:spcPct val="105000"/>
              </a:lnSpc>
              <a:spcBef>
                <a:spcPct val="50000"/>
              </a:spcBef>
            </a:pPr>
            <a:r>
              <a:rPr lang="en-US" sz="1800" dirty="0" smtClean="0"/>
              <a:t>National Account business: </a:t>
            </a:r>
          </a:p>
          <a:p>
            <a:pPr marL="628650" lvl="1" indent="-228600" eaLnBrk="1" hangingPunct="1">
              <a:lnSpc>
                <a:spcPct val="105000"/>
              </a:lnSpc>
              <a:spcBef>
                <a:spcPct val="45000"/>
              </a:spcBef>
            </a:pPr>
            <a:r>
              <a:rPr lang="en-US" dirty="0" smtClean="0"/>
              <a:t>Major competitive advantage.  </a:t>
            </a:r>
          </a:p>
          <a:p>
            <a:pPr marL="628650" lvl="1" indent="-228600" eaLnBrk="1" hangingPunct="1">
              <a:lnSpc>
                <a:spcPct val="105000"/>
              </a:lnSpc>
              <a:spcBef>
                <a:spcPct val="45000"/>
              </a:spcBef>
            </a:pPr>
            <a:r>
              <a:rPr lang="en-US" dirty="0" smtClean="0"/>
              <a:t>Accounts with employees or retirees in multiple</a:t>
            </a:r>
            <a:br>
              <a:rPr lang="en-US" dirty="0" smtClean="0"/>
            </a:br>
            <a:r>
              <a:rPr lang="en-US" dirty="0" smtClean="0"/>
              <a:t>Plan service areas bring in a fourth of the Blues’ business.</a:t>
            </a:r>
          </a:p>
        </p:txBody>
      </p:sp>
      <p:pic>
        <p:nvPicPr>
          <p:cNvPr id="30726" name="Picture 7" descr="MPj04365010000[1]"/>
          <p:cNvPicPr>
            <a:picLocks noChangeAspect="1" noChangeArrowheads="1"/>
          </p:cNvPicPr>
          <p:nvPr/>
        </p:nvPicPr>
        <p:blipFill>
          <a:blip r:embed="rId3" cstate="print"/>
          <a:srcRect l="10199" t="3069" r="39337"/>
          <a:stretch>
            <a:fillRect/>
          </a:stretch>
        </p:blipFill>
        <p:spPr bwMode="auto">
          <a:xfrm>
            <a:off x="5864225" y="2157412"/>
            <a:ext cx="2565400" cy="3184525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  <a:headEnd/>
            <a:tailEnd/>
          </a:ln>
          <a:effectLst>
            <a:outerShdw blurRad="177800" dist="1397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8" descr="SYMBOLS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3700" y="2697163"/>
            <a:ext cx="8064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848069"/>
            <a:ext cx="86868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What is the Value of Inter-Plan Programs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to Plans? 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97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3"/>
          <p:cNvSpPr>
            <a:spLocks noGrp="1" noChangeArrowheads="1"/>
          </p:cNvSpPr>
          <p:nvPr>
            <p:ph idx="1"/>
          </p:nvPr>
        </p:nvSpPr>
        <p:spPr>
          <a:xfrm>
            <a:off x="422031" y="2006844"/>
            <a:ext cx="8229600" cy="3916363"/>
          </a:xfrm>
        </p:spPr>
        <p:txBody>
          <a:bodyPr/>
          <a:lstStyle/>
          <a:p>
            <a:pPr marL="231775" indent="-231775">
              <a:lnSpc>
                <a:spcPct val="85000"/>
              </a:lnSpc>
              <a:spcBef>
                <a:spcPct val="0"/>
              </a:spcBef>
              <a:spcAft>
                <a:spcPct val="80000"/>
              </a:spcAft>
            </a:pPr>
            <a:r>
              <a:rPr lang="en-US" sz="1800" u="sng" dirty="0" smtClean="0">
                <a:hlinkClick r:id="rId3"/>
              </a:rPr>
              <a:t>BlueWeb Home Page</a:t>
            </a:r>
            <a:r>
              <a:rPr lang="en-US" sz="1800" dirty="0" smtClean="0"/>
              <a:t>:  </a:t>
            </a:r>
          </a:p>
          <a:p>
            <a:pPr marL="523875" lvl="1" indent="-231775">
              <a:lnSpc>
                <a:spcPct val="85000"/>
              </a:lnSpc>
              <a:spcBef>
                <a:spcPct val="0"/>
              </a:spcBef>
              <a:spcAft>
                <a:spcPct val="80000"/>
              </a:spcAft>
            </a:pPr>
            <a:r>
              <a:rPr lang="en-US" sz="1600" dirty="0" smtClean="0"/>
              <a:t>For new BlueWeb users, to create a new account, follow the link above and click </a:t>
            </a:r>
            <a:r>
              <a:rPr lang="en-US" sz="1600" i="1" dirty="0" smtClean="0"/>
              <a:t>“Don’t have an account? You can create one here.” </a:t>
            </a:r>
          </a:p>
          <a:p>
            <a:pPr marL="231775" indent="-231775">
              <a:lnSpc>
                <a:spcPct val="85000"/>
              </a:lnSpc>
              <a:spcBef>
                <a:spcPct val="0"/>
              </a:spcBef>
              <a:spcAft>
                <a:spcPct val="80000"/>
              </a:spcAft>
            </a:pPr>
            <a:r>
              <a:rPr lang="en-US" sz="1800" dirty="0" smtClean="0">
                <a:hlinkClick r:id="rId4"/>
              </a:rPr>
              <a:t>Inter-Plan Programs Manual</a:t>
            </a:r>
            <a:r>
              <a:rPr lang="en-US" sz="1800" dirty="0" smtClean="0"/>
              <a:t> </a:t>
            </a:r>
            <a:endParaRPr lang="en-US" sz="1800" i="1" dirty="0" smtClean="0"/>
          </a:p>
          <a:p>
            <a:pPr marL="231775" indent="-231775">
              <a:lnSpc>
                <a:spcPct val="85000"/>
              </a:lnSpc>
              <a:spcBef>
                <a:spcPct val="0"/>
              </a:spcBef>
              <a:spcAft>
                <a:spcPct val="80000"/>
              </a:spcAft>
            </a:pPr>
            <a:r>
              <a:rPr lang="en-US" sz="1800" dirty="0" smtClean="0">
                <a:solidFill>
                  <a:srgbClr val="FF0000"/>
                </a:solidFill>
                <a:hlinkClick r:id="rId5"/>
              </a:rPr>
              <a:t>Away From Home Care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</a:p>
          <a:p>
            <a:pPr marL="231775" indent="-231775">
              <a:lnSpc>
                <a:spcPct val="85000"/>
              </a:lnSpc>
              <a:spcBef>
                <a:spcPct val="0"/>
              </a:spcBef>
              <a:spcAft>
                <a:spcPct val="80000"/>
              </a:spcAft>
            </a:pPr>
            <a:r>
              <a:rPr lang="en-US" sz="1800" dirty="0" smtClean="0">
                <a:solidFill>
                  <a:srgbClr val="FF0000"/>
                </a:solidFill>
                <a:hlinkClick r:id="rId6"/>
              </a:rPr>
              <a:t>Blue Cross Blue Shield Global Core Program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85000"/>
              </a:lnSpc>
              <a:spcBef>
                <a:spcPct val="0"/>
              </a:spcBef>
              <a:spcAft>
                <a:spcPct val="80000"/>
              </a:spcAft>
              <a:buNone/>
            </a:pPr>
            <a:endParaRPr lang="en-US" sz="1400" i="1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sz="1800" dirty="0" smtClean="0"/>
              <a:t>To learn more about the Inter-Plan Programs, visit </a:t>
            </a:r>
            <a:r>
              <a:rPr lang="en-US" sz="1800" dirty="0" err="1" smtClean="0"/>
              <a:t>BlueWeb</a:t>
            </a:r>
            <a:r>
              <a:rPr lang="en-US" sz="1800" dirty="0" smtClean="0"/>
              <a:t>: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35166" y="866146"/>
            <a:ext cx="8229600" cy="681182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Resources for More Information  </a:t>
            </a:r>
          </a:p>
        </p:txBody>
      </p:sp>
    </p:spTree>
    <p:extLst>
      <p:ext uri="{BB962C8B-B14F-4D97-AF65-F5344CB8AC3E}">
        <p14:creationId xmlns:p14="http://schemas.microsoft.com/office/powerpoint/2010/main" val="3102766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sz="1800" dirty="0" smtClean="0"/>
              <a:t>This lesson will cover…</a:t>
            </a:r>
          </a:p>
          <a:p>
            <a:endParaRPr lang="en-US" dirty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792985"/>
            <a:ext cx="8229600" cy="681182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Introduction to Inter-Plan Programs </a:t>
            </a:r>
          </a:p>
        </p:txBody>
      </p:sp>
      <p:sp>
        <p:nvSpPr>
          <p:cNvPr id="5138" name="Rectangle 3"/>
          <p:cNvSpPr>
            <a:spLocks noChangeArrowheads="1"/>
          </p:cNvSpPr>
          <p:nvPr/>
        </p:nvSpPr>
        <p:spPr bwMode="auto">
          <a:xfrm>
            <a:off x="1839913" y="2190740"/>
            <a:ext cx="6713538" cy="35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spAutoFit/>
          </a:bodyPr>
          <a:lstStyle/>
          <a:p>
            <a:pPr>
              <a:lnSpc>
                <a:spcPct val="95000"/>
              </a:lnSpc>
              <a:spcBef>
                <a:spcPct val="160000"/>
              </a:spcBef>
              <a:buClr>
                <a:srgbClr val="0091CA"/>
              </a:buClr>
              <a:buSzPct val="100000"/>
            </a:pPr>
            <a:r>
              <a:rPr lang="en-US" b="0" dirty="0">
                <a:latin typeface="Arial" pitchFamily="34" charset="0"/>
                <a:cs typeface="Arial" pitchFamily="34" charset="0"/>
              </a:rPr>
              <a:t>Inter-Plan Programs (IPP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)</a:t>
            </a:r>
            <a:endParaRPr lang="en-US" b="0" strike="sngStrike" baseline="30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9" name="Picture 71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077737"/>
            <a:ext cx="5969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4" name="Rectangle 3"/>
          <p:cNvSpPr>
            <a:spLocks noChangeArrowheads="1"/>
          </p:cNvSpPr>
          <p:nvPr/>
        </p:nvSpPr>
        <p:spPr bwMode="auto">
          <a:xfrm>
            <a:off x="1839913" y="2983020"/>
            <a:ext cx="6713538" cy="35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spAutoFit/>
          </a:bodyPr>
          <a:lstStyle/>
          <a:p>
            <a:pPr>
              <a:lnSpc>
                <a:spcPct val="95000"/>
              </a:lnSpc>
              <a:spcBef>
                <a:spcPct val="160000"/>
              </a:spcBef>
              <a:buClr>
                <a:srgbClr val="0091CA"/>
              </a:buClr>
              <a:buSzPct val="100000"/>
            </a:pPr>
            <a:r>
              <a:rPr lang="en-US" b="0" dirty="0">
                <a:latin typeface="Arial" pitchFamily="34" charset="0"/>
                <a:cs typeface="Arial" pitchFamily="34" charset="0"/>
              </a:rPr>
              <a:t>Delivery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platforms </a:t>
            </a:r>
            <a:endParaRPr lang="en-US" b="0" strike="sngStrik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5" name="Picture 78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854724"/>
            <a:ext cx="5969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2" name="Rectangle 3"/>
          <p:cNvSpPr>
            <a:spLocks noChangeArrowheads="1"/>
          </p:cNvSpPr>
          <p:nvPr/>
        </p:nvSpPr>
        <p:spPr bwMode="auto">
          <a:xfrm>
            <a:off x="1839913" y="3787882"/>
            <a:ext cx="6713538" cy="35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spAutoFit/>
          </a:bodyPr>
          <a:lstStyle/>
          <a:p>
            <a:pPr>
              <a:lnSpc>
                <a:spcPct val="95000"/>
              </a:lnSpc>
              <a:spcBef>
                <a:spcPct val="160000"/>
              </a:spcBef>
              <a:buClr>
                <a:srgbClr val="0091CA"/>
              </a:buClr>
              <a:buSzPct val="100000"/>
            </a:pPr>
            <a:r>
              <a:rPr lang="en-US" b="0" dirty="0">
                <a:latin typeface="Arial" pitchFamily="34" charset="0"/>
                <a:cs typeface="Arial" pitchFamily="34" charset="0"/>
              </a:rPr>
              <a:t>Inter-Plan Programs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performance </a:t>
            </a:r>
            <a:endParaRPr lang="en-US" b="0" strike="sngStrik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3" name="Picture 79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3662762"/>
            <a:ext cx="5969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Rectangle 3"/>
          <p:cNvSpPr>
            <a:spLocks noChangeArrowheads="1"/>
          </p:cNvSpPr>
          <p:nvPr/>
        </p:nvSpPr>
        <p:spPr bwMode="auto">
          <a:xfrm>
            <a:off x="1839913" y="4592745"/>
            <a:ext cx="6713538" cy="61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spAutoFit/>
          </a:bodyPr>
          <a:lstStyle/>
          <a:p>
            <a:pPr>
              <a:lnSpc>
                <a:spcPct val="95000"/>
              </a:lnSpc>
              <a:spcBef>
                <a:spcPct val="160000"/>
              </a:spcBef>
              <a:buClr>
                <a:srgbClr val="0091CA"/>
              </a:buClr>
              <a:buSzPct val="100000"/>
            </a:pPr>
            <a:r>
              <a:rPr lang="en-US" b="0" dirty="0">
                <a:latin typeface="Arial" pitchFamily="34" charset="0"/>
                <a:cs typeface="Arial" pitchFamily="34" charset="0"/>
              </a:rPr>
              <a:t>Inter-Plan Programs’ value to providers, members, accounts and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 BCBS Plans</a:t>
            </a: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1" name="Picture 80" descr="MCj044213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4516555"/>
            <a:ext cx="5969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81776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554162"/>
            <a:ext cx="9144000" cy="483552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>
          <a:xfrm>
            <a:off x="438538" y="1673947"/>
            <a:ext cx="8229600" cy="3916363"/>
          </a:xfrm>
          <a:prstGeom prst="rect">
            <a:avLst/>
          </a:prstGeom>
        </p:spPr>
        <p:txBody>
          <a:bodyPr tIns="45720" rIns="91440" bIns="45720"/>
          <a:lstStyle/>
          <a:p>
            <a:pPr marL="0" indent="0" eaLnBrk="1" hangingPunct="1">
              <a:lnSpc>
                <a:spcPct val="125000"/>
              </a:lnSpc>
              <a:spcAft>
                <a:spcPts val="1200"/>
              </a:spcAft>
              <a:buNone/>
              <a:defRPr/>
            </a:pPr>
            <a:r>
              <a:rPr lang="en-US" sz="1800" dirty="0" smtClean="0"/>
              <a:t>Inter-Plan Programs (IPP) is the collection of programs supported by Association-approved delivery platforms, such as ITS and NASCO, that enable any two Plans to work together when a member from one Plan accesses medical care in another Plan’s service area. The Inter-Plan Programs include, but are not limited to: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800" dirty="0" smtClean="0"/>
              <a:t>The BlueCard Program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800" dirty="0" smtClean="0"/>
              <a:t>Blue Cross Blue Shield Global Core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800" dirty="0" smtClean="0"/>
              <a:t>Away From Home Care Program</a:t>
            </a:r>
          </a:p>
          <a:p>
            <a:pPr marL="288925" lvl="1" indent="3175">
              <a:lnSpc>
                <a:spcPct val="125000"/>
              </a:lnSpc>
              <a:buFontTx/>
              <a:buNone/>
              <a:defRPr/>
            </a:pPr>
            <a:endParaRPr lang="en-US" dirty="0" smtClean="0"/>
          </a:p>
          <a:p>
            <a:pPr marL="288925" lvl="1" indent="3175">
              <a:lnSpc>
                <a:spcPct val="125000"/>
              </a:lnSpc>
              <a:buFontTx/>
              <a:buNone/>
              <a:defRPr/>
            </a:pP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809006"/>
            <a:ext cx="8229600" cy="68118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What is Inter-Plan Programs?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0745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ular Callout 19"/>
          <p:cNvSpPr/>
          <p:nvPr/>
        </p:nvSpPr>
        <p:spPr>
          <a:xfrm>
            <a:off x="6201073" y="3858692"/>
            <a:ext cx="2411615" cy="1860896"/>
          </a:xfrm>
          <a:prstGeom prst="wedgeRectCallout">
            <a:avLst>
              <a:gd name="adj1" fmla="val -87089"/>
              <a:gd name="adj2" fmla="val 3523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85496"/>
            <a:ext cx="5156200" cy="1581539"/>
          </a:xfrm>
          <a:prstGeom prst="rect">
            <a:avLst/>
          </a:prstGeom>
        </p:spPr>
        <p:txBody>
          <a:bodyPr tIns="45720" rIns="91440" bIns="45720"/>
          <a:lstStyle/>
          <a:p>
            <a:pPr marL="169863" indent="-169863" eaLnBrk="1" hangingPunct="1">
              <a:lnSpc>
                <a:spcPct val="100000"/>
              </a:lnSpc>
              <a:spcBef>
                <a:spcPct val="100000"/>
              </a:spcBef>
            </a:pPr>
            <a:r>
              <a:rPr lang="en-US" sz="1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Centralized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customer service and claim administration</a:t>
            </a:r>
            <a:br>
              <a:rPr lang="en-US" sz="1400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latin typeface="Arial" pitchFamily="34" charset="0"/>
                <a:cs typeface="Arial" pitchFamily="34" charset="0"/>
              </a:rPr>
              <a:t>at the member’s Plan.</a:t>
            </a:r>
          </a:p>
        </p:txBody>
      </p:sp>
      <p:sp>
        <p:nvSpPr>
          <p:cNvPr id="8196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802385"/>
            <a:ext cx="8229600" cy="681182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Characteristics of Inter-Plan Programs</a:t>
            </a:r>
          </a:p>
        </p:txBody>
      </p:sp>
      <p:sp>
        <p:nvSpPr>
          <p:cNvPr id="8199" name="Rectangle 3"/>
          <p:cNvSpPr>
            <a:spLocks noChangeArrowheads="1"/>
          </p:cNvSpPr>
          <p:nvPr/>
        </p:nvSpPr>
        <p:spPr bwMode="auto">
          <a:xfrm>
            <a:off x="352477" y="5213646"/>
            <a:ext cx="5451475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/>
          <a:lstStyle/>
          <a:p>
            <a:pPr marL="169863" indent="-169863">
              <a:spcBef>
                <a:spcPct val="100000"/>
              </a:spcBef>
              <a:buClr>
                <a:srgbClr val="0091CA"/>
              </a:buClr>
              <a:buSzPct val="100000"/>
              <a:buFontTx/>
              <a:buChar char="•"/>
            </a:pPr>
            <a:r>
              <a:rPr lang="en-US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Financial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clearinghouse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0" dirty="0">
                <a:latin typeface="Arial" pitchFamily="34" charset="0"/>
                <a:cs typeface="Arial" pitchFamily="34" charset="0"/>
              </a:rPr>
              <a:t>for reimbursement –</a:t>
            </a:r>
            <a:br>
              <a:rPr lang="en-US" sz="1400" b="0" dirty="0">
                <a:latin typeface="Arial" pitchFamily="34" charset="0"/>
                <a:cs typeface="Arial" pitchFamily="34" charset="0"/>
              </a:rPr>
            </a:br>
            <a:r>
              <a:rPr lang="en-US" sz="1400" b="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1400" b="1" dirty="0" smtClean="0">
                <a:solidFill>
                  <a:srgbClr val="FF9801"/>
                </a:solidFill>
                <a:latin typeface="Arial" pitchFamily="34" charset="0"/>
                <a:cs typeface="Arial" pitchFamily="34" charset="0"/>
              </a:rPr>
              <a:t>Central Financial Agency (CFA).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00" name="Rectangle 3"/>
          <p:cNvSpPr>
            <a:spLocks noChangeArrowheads="1"/>
          </p:cNvSpPr>
          <p:nvPr/>
        </p:nvSpPr>
        <p:spPr bwMode="auto">
          <a:xfrm>
            <a:off x="352477" y="2208582"/>
            <a:ext cx="5451475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/>
          <a:lstStyle/>
          <a:p>
            <a:pPr marL="169863" indent="-169863">
              <a:spcBef>
                <a:spcPct val="100000"/>
              </a:spcBef>
              <a:buClr>
                <a:srgbClr val="0091CA"/>
              </a:buClr>
              <a:buSzPct val="100000"/>
              <a:buFontTx/>
              <a:buChar char="•"/>
            </a:pPr>
            <a:r>
              <a:rPr lang="en-US" sz="1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Consistent</a:t>
            </a:r>
            <a:r>
              <a:rPr lang="en-US" sz="1400" b="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benefit administration</a:t>
            </a:r>
            <a:br>
              <a:rPr lang="en-US" sz="1400" b="0" dirty="0" smtClean="0">
                <a:latin typeface="Arial" pitchFamily="34" charset="0"/>
                <a:cs typeface="Arial" pitchFamily="34" charset="0"/>
              </a:rPr>
            </a:b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except when </a:t>
            </a:r>
            <a:r>
              <a:rPr lang="en-US" sz="1400" b="1" dirty="0" smtClean="0">
                <a:solidFill>
                  <a:srgbClr val="FF9801"/>
                </a:solidFill>
                <a:latin typeface="Arial" pitchFamily="34" charset="0"/>
                <a:cs typeface="Arial" pitchFamily="34" charset="0"/>
              </a:rPr>
              <a:t>extra-territorial mandates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might apply.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01" name="Rectangle 3"/>
          <p:cNvSpPr>
            <a:spLocks noChangeArrowheads="1"/>
          </p:cNvSpPr>
          <p:nvPr/>
        </p:nvSpPr>
        <p:spPr bwMode="auto">
          <a:xfrm>
            <a:off x="352477" y="2873631"/>
            <a:ext cx="4956123" cy="1241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/>
          <a:lstStyle/>
          <a:p>
            <a:pPr marL="169863" indent="-169863">
              <a:spcBef>
                <a:spcPct val="100000"/>
              </a:spcBef>
              <a:buClr>
                <a:srgbClr val="0091CA"/>
              </a:buClr>
              <a:buSzPct val="100000"/>
              <a:buFontTx/>
              <a:buChar char="•"/>
            </a:pPr>
            <a:r>
              <a:rPr lang="en-US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Standardized</a:t>
            </a:r>
            <a:r>
              <a:rPr lang="en-US" sz="1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inter-Plan fees, charged by Plans for hosting other Plans’ members, </a:t>
            </a:r>
            <a:r>
              <a:rPr lang="en-US" sz="1400" b="0" dirty="0">
                <a:latin typeface="Arial" pitchFamily="34" charset="0"/>
                <a:cs typeface="Arial" pitchFamily="34" charset="0"/>
              </a:rPr>
              <a:t>with specified rates, calculations and maximums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69863" indent="-169863">
              <a:spcBef>
                <a:spcPct val="100000"/>
              </a:spcBef>
              <a:buClr>
                <a:srgbClr val="0091CA"/>
              </a:buClr>
              <a:buSzPct val="100000"/>
              <a:buFontTx/>
              <a:buChar char="•"/>
            </a:pPr>
            <a:r>
              <a:rPr lang="en-US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Standardized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national programs  fees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charged by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BCBSA to support the delivery of inter-Plan business.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9863" indent="-169863">
              <a:buClr>
                <a:srgbClr val="0091CA"/>
              </a:buClr>
              <a:buSzPct val="100000"/>
              <a:buFontTx/>
              <a:buChar char="•"/>
            </a:pPr>
            <a:endParaRPr lang="en-US" sz="1400" b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169863" indent="-169863">
              <a:buClr>
                <a:srgbClr val="0091CA"/>
              </a:buClr>
              <a:buSzPct val="100000"/>
              <a:buFontTx/>
              <a:buChar char="•"/>
            </a:pPr>
            <a:r>
              <a:rPr lang="en-US" sz="1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Standard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0" dirty="0">
                <a:latin typeface="Arial" pitchFamily="34" charset="0"/>
                <a:cs typeface="Arial" pitchFamily="34" charset="0"/>
              </a:rPr>
              <a:t>software, data formats, procedures and rules</a:t>
            </a:r>
            <a:br>
              <a:rPr lang="en-US" sz="1400" b="0" dirty="0">
                <a:latin typeface="Arial" pitchFamily="34" charset="0"/>
                <a:cs typeface="Arial" pitchFamily="34" charset="0"/>
              </a:rPr>
            </a:br>
            <a:r>
              <a:rPr lang="en-US" sz="1400" b="0" dirty="0">
                <a:latin typeface="Arial" pitchFamily="34" charset="0"/>
                <a:cs typeface="Arial" pitchFamily="34" charset="0"/>
              </a:rPr>
              <a:t>enabling Plans to exchange computerized claims and reimbursement information.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47474" y="3912535"/>
            <a:ext cx="2112185" cy="144424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lvl="0">
              <a:lnSpc>
                <a:spcPct val="105000"/>
              </a:lnSpc>
              <a:spcBef>
                <a:spcPct val="35000"/>
              </a:spcBef>
            </a:pPr>
            <a:r>
              <a:rPr lang="en-US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What is the Central Financial Agency (CFA)?</a:t>
            </a:r>
          </a:p>
          <a:p>
            <a:pPr lvl="0">
              <a:lnSpc>
                <a:spcPct val="105000"/>
              </a:lnSpc>
              <a:spcBef>
                <a:spcPct val="35000"/>
              </a:spcBef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CFA is the financial clearinghouse that allows for Plan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financial settlement and reimbursement of claims payments and fees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 </a:t>
            </a:r>
            <a:endParaRPr lang="en-US" sz="1200" strike="sngStrik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6187213" y="1246900"/>
            <a:ext cx="2425475" cy="1613853"/>
          </a:xfrm>
          <a:prstGeom prst="wedgeRectCallout">
            <a:avLst>
              <a:gd name="adj1" fmla="val -87089"/>
              <a:gd name="adj2" fmla="val 3523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5000"/>
              </a:lnSpc>
              <a:spcBef>
                <a:spcPct val="35000"/>
              </a:spcBef>
            </a:pPr>
            <a:r>
              <a:rPr lang="en-US" sz="1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What are extra-territorial mandates?</a:t>
            </a:r>
          </a:p>
          <a:p>
            <a:pPr lvl="0">
              <a:lnSpc>
                <a:spcPct val="105000"/>
              </a:lnSpc>
              <a:spcBef>
                <a:spcPct val="35000"/>
              </a:spcBef>
            </a:pPr>
            <a:r>
              <a:rPr 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These are state laws pertaining to medical benefits and coverage that apply to healthcare policies issued within a particular state. They could be </a:t>
            </a:r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applicable to all residents in a state or applicable  even if the member obtains care in another state.</a:t>
            </a:r>
          </a:p>
        </p:txBody>
      </p:sp>
    </p:spTree>
    <p:extLst>
      <p:ext uri="{BB962C8B-B14F-4D97-AF65-F5344CB8AC3E}">
        <p14:creationId xmlns:p14="http://schemas.microsoft.com/office/powerpoint/2010/main" val="2267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3"/>
          <p:cNvSpPr>
            <a:spLocks noGrp="1" noChangeArrowheads="1"/>
          </p:cNvSpPr>
          <p:nvPr>
            <p:ph type="title"/>
          </p:nvPr>
        </p:nvSpPr>
        <p:spPr>
          <a:xfrm>
            <a:off x="512284" y="787230"/>
            <a:ext cx="8229600" cy="76221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Program Note – What’s in a Name?</a:t>
            </a:r>
          </a:p>
        </p:txBody>
      </p:sp>
      <p:pic>
        <p:nvPicPr>
          <p:cNvPr id="10244" name="Picture 2" descr="hello-my-name-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641" y="2295017"/>
            <a:ext cx="340995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3707721" y="1796192"/>
            <a:ext cx="5141912" cy="399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8275" indent="-168275">
              <a:spcBef>
                <a:spcPct val="50000"/>
              </a:spcBef>
              <a:spcAft>
                <a:spcPts val="800"/>
              </a:spcAft>
              <a:buClr>
                <a:srgbClr val="417191"/>
              </a:buClr>
              <a:buFont typeface="Arial" pitchFamily="34" charset="0"/>
              <a:buChar char="•"/>
            </a:pPr>
            <a:r>
              <a:rPr lang="en-US" sz="1600" b="0" dirty="0">
                <a:latin typeface="Arial" pitchFamily="34" charset="0"/>
                <a:cs typeface="Arial" pitchFamily="34" charset="0"/>
              </a:rPr>
              <a:t>Inter-Plan Programs is often referred to as “BlueCard” or the “BlueCard Program,” specifically in communications with providers.  However, the BlueCard Program is only one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the delivery models used under the umbrella of Inter-Plan Programs.  </a:t>
            </a:r>
          </a:p>
          <a:p>
            <a:pPr marL="168275" indent="-168275">
              <a:spcBef>
                <a:spcPct val="50000"/>
              </a:spcBef>
              <a:spcAft>
                <a:spcPts val="800"/>
              </a:spcAft>
              <a:buClr>
                <a:srgbClr val="417191"/>
              </a:buClr>
              <a:buFont typeface="Arial" pitchFamily="34" charset="0"/>
              <a:buChar char="•"/>
            </a:pPr>
            <a:r>
              <a:rPr lang="en-US" sz="1600" b="0" dirty="0">
                <a:latin typeface="Arial" pitchFamily="34" charset="0"/>
                <a:cs typeface="Arial" pitchFamily="34" charset="0"/>
              </a:rPr>
              <a:t>Additionally, the BlueCard Program may not be used for Medicare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Advantage,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Medigap, Medicare Complementary/Supplemental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, or Medicaid products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; however,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they are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delivered using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same delivery platforms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as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BlueCard (</a:t>
            </a:r>
            <a:r>
              <a:rPr lang="en-US" sz="1600" b="0" smtClean="0">
                <a:latin typeface="Arial" pitchFamily="34" charset="0"/>
                <a:cs typeface="Arial" pitchFamily="34" charset="0"/>
              </a:rPr>
              <a:t>i.e. ITS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).  </a:t>
            </a:r>
          </a:p>
          <a:p>
            <a:pPr marL="168275" indent="-168275">
              <a:spcBef>
                <a:spcPct val="50000"/>
              </a:spcBef>
              <a:spcAft>
                <a:spcPts val="800"/>
              </a:spcAft>
              <a:buClr>
                <a:srgbClr val="417191"/>
              </a:buClr>
              <a:buFont typeface="Arial" pitchFamily="34" charset="0"/>
              <a:buChar char="•"/>
            </a:pPr>
            <a:r>
              <a:rPr lang="en-US" sz="1600" b="0" dirty="0">
                <a:latin typeface="Arial" pitchFamily="34" charset="0"/>
                <a:cs typeface="Arial" pitchFamily="34" charset="0"/>
              </a:rPr>
              <a:t>For the remainder of this lesson and all subsequent lessons in this training program, we will refer to Inter-Plan Programs, the BlueCard Program and Medicare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Advantage as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appropriate.</a:t>
            </a:r>
          </a:p>
        </p:txBody>
      </p:sp>
    </p:spTree>
    <p:extLst>
      <p:ext uri="{BB962C8B-B14F-4D97-AF65-F5344CB8AC3E}">
        <p14:creationId xmlns:p14="http://schemas.microsoft.com/office/powerpoint/2010/main" val="38620458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70760" y="1935163"/>
            <a:ext cx="8004175" cy="3028723"/>
          </a:xfrm>
          <a:prstGeom prst="roundRect">
            <a:avLst>
              <a:gd name="adj" fmla="val 6680"/>
            </a:avLst>
          </a:prstGeom>
          <a:solidFill>
            <a:schemeClr val="bg1"/>
          </a:solidFill>
          <a:ln w="34925" algn="ctr">
            <a:solidFill>
              <a:srgbClr val="41719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91440" bIns="0" anchor="t" anchorCtr="0"/>
          <a:lstStyle/>
          <a:p>
            <a:pPr algn="ctr"/>
            <a:endParaRPr lang="en-US" b="1" dirty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1045029" y="2429646"/>
            <a:ext cx="7333861" cy="2559698"/>
          </a:xfrm>
          <a:prstGeom prst="rect">
            <a:avLst/>
          </a:prstGeom>
        </p:spPr>
        <p:txBody>
          <a:bodyPr tIns="45720" rIns="91440" bIns="45720"/>
          <a:lstStyle/>
          <a:p>
            <a:pPr marL="0" indent="0" eaLnBrk="1" hangingPunct="1">
              <a:lnSpc>
                <a:spcPct val="105000"/>
              </a:lnSpc>
              <a:buFontTx/>
              <a:buNone/>
            </a:pPr>
            <a:r>
              <a:rPr lang="en-US" b="1" dirty="0" smtClean="0">
                <a:solidFill>
                  <a:srgbClr val="417191"/>
                </a:solidFill>
              </a:rPr>
              <a:t>The BlueCard Program is the program that enables members obtaining healthcare services while traveling or living in another Plan’s service area to receive the benefits of their Control/Home Plan contract while accessing the Par/Host Plan’s designated provider networks and savings.   </a:t>
            </a:r>
            <a:endParaRPr lang="en-US" b="1" strike="sngStrike" dirty="0" smtClean="0">
              <a:latin typeface="+mn-lt"/>
            </a:endParaRPr>
          </a:p>
        </p:txBody>
      </p:sp>
      <p:sp>
        <p:nvSpPr>
          <p:cNvPr id="9221" name="Rectangle 30"/>
          <p:cNvSpPr>
            <a:spLocks noGrp="1" noChangeArrowheads="1"/>
          </p:cNvSpPr>
          <p:nvPr>
            <p:ph type="title"/>
          </p:nvPr>
        </p:nvSpPr>
        <p:spPr>
          <a:xfrm>
            <a:off x="425450" y="815018"/>
            <a:ext cx="8229600" cy="681182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What is the BlueCard</a:t>
            </a:r>
            <a:r>
              <a:rPr lang="en-US" sz="2400" b="0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®</a:t>
            </a:r>
            <a:r>
              <a:rPr lang="en-US" sz="2400" b="0" baseline="30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Program?</a:t>
            </a:r>
          </a:p>
        </p:txBody>
      </p:sp>
      <p:sp>
        <p:nvSpPr>
          <p:cNvPr id="2" name="Rectangle 1"/>
          <p:cNvSpPr/>
          <p:nvPr/>
        </p:nvSpPr>
        <p:spPr>
          <a:xfrm>
            <a:off x="360221" y="5832764"/>
            <a:ext cx="8409709" cy="817418"/>
          </a:xfrm>
          <a:prstGeom prst="rect">
            <a:avLst/>
          </a:prstGeom>
          <a:solidFill>
            <a:srgbClr val="F8F2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  <a:defRPr/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The Control/Home Plan is the Plan responsible for administering the member’s benefits and the Par/Host Plan Is the Plan responsible for delivering the benefit of its contractual arrangements with its local providers. </a:t>
            </a:r>
          </a:p>
        </p:txBody>
      </p:sp>
    </p:spTree>
    <p:extLst>
      <p:ext uri="{BB962C8B-B14F-4D97-AF65-F5344CB8AC3E}">
        <p14:creationId xmlns:p14="http://schemas.microsoft.com/office/powerpoint/2010/main" val="22315422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5251108"/>
            <a:ext cx="8229600" cy="831042"/>
          </a:xfrm>
          <a:prstGeom prst="rect">
            <a:avLst/>
          </a:prstGeom>
          <a:solidFill>
            <a:schemeClr val="bg1"/>
          </a:solidFill>
          <a:ln w="9525">
            <a:solidFill>
              <a:srgbClr val="0060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idx="13"/>
          </p:nvPr>
        </p:nvSpPr>
        <p:spPr>
          <a:xfrm>
            <a:off x="425634" y="1357746"/>
            <a:ext cx="8229600" cy="685800"/>
          </a:xfrm>
        </p:spPr>
        <p:txBody>
          <a:bodyPr/>
          <a:lstStyle/>
          <a:p>
            <a:r>
              <a:rPr lang="en-US" sz="1800" dirty="0" smtClean="0"/>
              <a:t>The Away from Home Care Program supports HMO products for members residing outside of the Control/Home Plan’s service area.</a:t>
            </a:r>
          </a:p>
          <a:p>
            <a:endParaRPr lang="en-US" dirty="0"/>
          </a:p>
        </p:txBody>
      </p:sp>
      <p:sp>
        <p:nvSpPr>
          <p:cNvPr id="21510" name="Rectangle 19"/>
          <p:cNvSpPr>
            <a:spLocks noGrp="1" noChangeArrowheads="1"/>
          </p:cNvSpPr>
          <p:nvPr>
            <p:ph type="title"/>
          </p:nvPr>
        </p:nvSpPr>
        <p:spPr>
          <a:xfrm>
            <a:off x="439489" y="804002"/>
            <a:ext cx="8229600" cy="681182"/>
          </a:xfrm>
        </p:spPr>
        <p:txBody>
          <a:bodyPr lIns="0" tIns="0"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Away From Home Care Program</a:t>
            </a:r>
          </a:p>
        </p:txBody>
      </p:sp>
      <p:sp>
        <p:nvSpPr>
          <p:cNvPr id="21514" name="Text Box 16"/>
          <p:cNvSpPr txBox="1">
            <a:spLocks noChangeArrowheads="1"/>
          </p:cNvSpPr>
          <p:nvPr/>
        </p:nvSpPr>
        <p:spPr bwMode="auto">
          <a:xfrm>
            <a:off x="357081" y="2209800"/>
            <a:ext cx="8150815" cy="260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3" indent="-169863">
              <a:spcBef>
                <a:spcPct val="30000"/>
              </a:spcBef>
              <a:buClr>
                <a:srgbClr val="417191"/>
              </a:buClr>
              <a:buFontTx/>
              <a:buChar char="•"/>
            </a:pPr>
            <a:r>
              <a:rPr lang="en-US" b="1" dirty="0">
                <a:solidFill>
                  <a:srgbClr val="006086"/>
                </a:solidFill>
                <a:latin typeface="Arial" pitchFamily="34" charset="0"/>
                <a:cs typeface="Arial" pitchFamily="34" charset="0"/>
              </a:rPr>
              <a:t>Away From Home </a:t>
            </a:r>
            <a:r>
              <a:rPr lang="en-US" b="1" dirty="0" smtClean="0">
                <a:solidFill>
                  <a:srgbClr val="006086"/>
                </a:solidFill>
                <a:latin typeface="Arial" pitchFamily="34" charset="0"/>
                <a:cs typeface="Arial" pitchFamily="34" charset="0"/>
              </a:rPr>
              <a:t>Care (AFHC):</a:t>
            </a:r>
            <a:endParaRPr lang="en-US" b="1" dirty="0">
              <a:solidFill>
                <a:srgbClr val="006086"/>
              </a:solidFill>
              <a:latin typeface="Arial" pitchFamily="34" charset="0"/>
              <a:cs typeface="Arial" pitchFamily="34" charset="0"/>
            </a:endParaRP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Offers HMO members living in another Plan’s service area a guest membership (temporary, courtesy enrollment) in that Plan’s HMO.</a:t>
            </a: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Guest remains member of the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Home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HMO and the  subscriber premium continues to be paid to the Home HMO.</a:t>
            </a: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Host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Plan pays claims received from the Host provider on a fee-for-service basis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Host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HMO reimbursed after-the-fact by Home HMO through Inter-Plan Billing via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BlueGuest</a:t>
            </a: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Text Box 17"/>
          <p:cNvSpPr txBox="1">
            <a:spLocks noChangeArrowheads="1"/>
          </p:cNvSpPr>
          <p:nvPr/>
        </p:nvSpPr>
        <p:spPr bwMode="auto">
          <a:xfrm>
            <a:off x="357081" y="4343400"/>
            <a:ext cx="825658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spcBef>
                <a:spcPct val="30000"/>
              </a:spcBef>
              <a:buClr>
                <a:srgbClr val="417191"/>
              </a:buClr>
              <a:buFontTx/>
              <a:buChar char="•"/>
            </a:pPr>
            <a:r>
              <a:rPr lang="en-US" b="1" dirty="0">
                <a:solidFill>
                  <a:srgbClr val="006086"/>
                </a:solidFill>
                <a:cs typeface="Arial" pitchFamily="34" charset="0"/>
              </a:rPr>
              <a:t>BlueGuest</a:t>
            </a:r>
            <a:r>
              <a:rPr lang="en-US" dirty="0">
                <a:solidFill>
                  <a:prstClr val="black"/>
                </a:solidFill>
                <a:latin typeface="+mj-lt"/>
                <a:cs typeface="Arial" pitchFamily="34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 the software that Plans use to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administer the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AFHC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Program.</a:t>
            </a: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There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 no direct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tie-in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between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BlueGuest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the other IPP delivery platforms. </a:t>
            </a: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30000"/>
              </a:spcBef>
              <a:buClr>
                <a:srgbClr val="417191"/>
              </a:buClr>
            </a:pPr>
            <a:endParaRPr lang="en-US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" y="5320150"/>
            <a:ext cx="7848600" cy="692497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spcBef>
                <a:spcPct val="30000"/>
              </a:spcBef>
              <a:buClr>
                <a:srgbClr val="417191"/>
              </a:buClr>
            </a:pPr>
            <a:r>
              <a:rPr lang="en-US" sz="14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HMO members needing urgent or emergent care when traveling in another Plan’s service area access the BlueCard Traditional Network and providers.  These claims are processed as any other out-of-area claim, through the BlueCard Program.</a:t>
            </a:r>
          </a:p>
        </p:txBody>
      </p:sp>
    </p:spTree>
    <p:extLst>
      <p:ext uri="{BB962C8B-B14F-4D97-AF65-F5344CB8AC3E}">
        <p14:creationId xmlns:p14="http://schemas.microsoft.com/office/powerpoint/2010/main" val="26195319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19"/>
          <p:cNvSpPr>
            <a:spLocks noGrp="1" noChangeArrowheads="1"/>
          </p:cNvSpPr>
          <p:nvPr>
            <p:ph type="title"/>
          </p:nvPr>
        </p:nvSpPr>
        <p:spPr>
          <a:xfrm>
            <a:off x="439489" y="804002"/>
            <a:ext cx="8229600" cy="681182"/>
          </a:xfrm>
        </p:spPr>
        <p:txBody>
          <a:bodyPr lIns="0" tIns="0"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Blue Cross Blue Shield Global Core</a:t>
            </a:r>
          </a:p>
        </p:txBody>
      </p:sp>
      <p:sp>
        <p:nvSpPr>
          <p:cNvPr id="21514" name="Text Box 16"/>
          <p:cNvSpPr txBox="1">
            <a:spLocks noChangeArrowheads="1"/>
          </p:cNvSpPr>
          <p:nvPr/>
        </p:nvSpPr>
        <p:spPr bwMode="auto">
          <a:xfrm>
            <a:off x="357081" y="2209800"/>
            <a:ext cx="8150815" cy="293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3" indent="-169863">
              <a:spcBef>
                <a:spcPct val="30000"/>
              </a:spcBef>
              <a:buClr>
                <a:srgbClr val="417191"/>
              </a:buClr>
              <a:buFontTx/>
              <a:buChar char="•"/>
            </a:pPr>
            <a:r>
              <a:rPr lang="en-US" b="1" dirty="0" smtClean="0">
                <a:solidFill>
                  <a:srgbClr val="006086"/>
                </a:solidFill>
                <a:latin typeface="Arial" pitchFamily="34" charset="0"/>
                <a:cs typeface="Arial" pitchFamily="34" charset="0"/>
              </a:rPr>
              <a:t>The BCBS Global Core Program:</a:t>
            </a:r>
            <a:endParaRPr lang="en-US" b="1" dirty="0">
              <a:solidFill>
                <a:srgbClr val="006086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/>
              <a:t>	</a:t>
            </a: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r>
              <a:rPr lang="en-US" dirty="0" smtClean="0"/>
              <a:t>The </a:t>
            </a:r>
            <a:r>
              <a:rPr lang="en-US" dirty="0"/>
              <a:t>program is available to all BCBS Plan members whose claims are eligible for processing through the BlueCard Program</a:t>
            </a:r>
            <a:r>
              <a:rPr lang="en-US" dirty="0" smtClean="0"/>
              <a:t>.</a:t>
            </a: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Worldwide network of healthcare providers for inpatient, outpatient and professional services.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r>
              <a:rPr lang="en-US" dirty="0" smtClean="0"/>
              <a:t>Single point of contact for medical assistance 24 hours per day, 365 days per year.</a:t>
            </a:r>
            <a:endParaRPr lang="en-US" dirty="0"/>
          </a:p>
          <a:p>
            <a:pPr marL="573088" lvl="1" indent="-231775">
              <a:lnSpc>
                <a:spcPct val="105000"/>
              </a:lnSpc>
              <a:spcBef>
                <a:spcPct val="30000"/>
              </a:spcBef>
              <a:buClr>
                <a:srgbClr val="417191"/>
              </a:buClr>
              <a:buFont typeface="Courier New" pitchFamily="49" charset="0"/>
              <a:buChar char="­"/>
            </a:pP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dirty="0">
                <a:solidFill>
                  <a:prstClr val="black"/>
                </a:solidFill>
              </a:rPr>
              <a:t>Assists BCBS Plan members traveling or </a:t>
            </a:r>
            <a:r>
              <a:rPr lang="en-US" dirty="0"/>
              <a:t>living outside of the United States, Puerto Rico and U.S. Virgin Islands in obtaining medical care services abroad.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097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CBSA Template">
  <a:themeElements>
    <a:clrScheme name="BCBSA">
      <a:dk1>
        <a:sysClr val="windowText" lastClr="000000"/>
      </a:dk1>
      <a:lt1>
        <a:sysClr val="window" lastClr="FFFFFF"/>
      </a:lt1>
      <a:dk2>
        <a:srgbClr val="CCE1EC"/>
      </a:dk2>
      <a:lt2>
        <a:srgbClr val="8FCAE7"/>
      </a:lt2>
      <a:accent1>
        <a:srgbClr val="0094D7"/>
      </a:accent1>
      <a:accent2>
        <a:srgbClr val="006086"/>
      </a:accent2>
      <a:accent3>
        <a:srgbClr val="003359"/>
      </a:accent3>
      <a:accent4>
        <a:srgbClr val="F1E5C7"/>
      </a:accent4>
      <a:accent5>
        <a:srgbClr val="8B6900"/>
      </a:accent5>
      <a:accent6>
        <a:srgbClr val="BF311A"/>
      </a:accent6>
      <a:hlink>
        <a:srgbClr val="0094D7"/>
      </a:hlink>
      <a:folHlink>
        <a:srgbClr val="1E1E1E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IVIDER PAGES">
  <a:themeElements>
    <a:clrScheme name="BCBSA">
      <a:dk1>
        <a:sysClr val="windowText" lastClr="000000"/>
      </a:dk1>
      <a:lt1>
        <a:sysClr val="window" lastClr="FFFFFF"/>
      </a:lt1>
      <a:dk2>
        <a:srgbClr val="CCE1EC"/>
      </a:dk2>
      <a:lt2>
        <a:srgbClr val="8FCAE7"/>
      </a:lt2>
      <a:accent1>
        <a:srgbClr val="0094D7"/>
      </a:accent1>
      <a:accent2>
        <a:srgbClr val="006086"/>
      </a:accent2>
      <a:accent3>
        <a:srgbClr val="003359"/>
      </a:accent3>
      <a:accent4>
        <a:srgbClr val="F1E5C7"/>
      </a:accent4>
      <a:accent5>
        <a:srgbClr val="8B6900"/>
      </a:accent5>
      <a:accent6>
        <a:srgbClr val="BF311A"/>
      </a:accent6>
      <a:hlink>
        <a:srgbClr val="0094D7"/>
      </a:hlink>
      <a:folHlink>
        <a:srgbClr val="1E1E1E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7274</TotalTime>
  <Words>1630</Words>
  <Application>Microsoft Office PowerPoint</Application>
  <PresentationFormat>On-screen Show (4:3)</PresentationFormat>
  <Paragraphs>249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BCBSA Template</vt:lpstr>
      <vt:lpstr>DIVIDER PAGES</vt:lpstr>
      <vt:lpstr>Introduction to Inter-Plan Programs</vt:lpstr>
      <vt:lpstr>Why Learn About Inter-Plan Programs (IPP)?</vt:lpstr>
      <vt:lpstr>Introduction to Inter-Plan Programs </vt:lpstr>
      <vt:lpstr>What is Inter-Plan Programs?</vt:lpstr>
      <vt:lpstr>Characteristics of Inter-Plan Programs</vt:lpstr>
      <vt:lpstr>Program Note – What’s in a Name?</vt:lpstr>
      <vt:lpstr>What is the BlueCard® Program?</vt:lpstr>
      <vt:lpstr>Away From Home Care Program</vt:lpstr>
      <vt:lpstr>Blue Cross Blue Shield Global Core</vt:lpstr>
      <vt:lpstr>Inter-Plan Programs Delivery Platforms</vt:lpstr>
      <vt:lpstr>Inter-Plan Programs Delivery Platforms ITS</vt:lpstr>
      <vt:lpstr>Inter-Plan Programs Delivery Platforms ITS</vt:lpstr>
      <vt:lpstr>Inter-Plan Programs Delivery Platforms BlueExchange</vt:lpstr>
      <vt:lpstr>Inter-Plan Programs Delivery Platforms BlueSquared</vt:lpstr>
      <vt:lpstr>Inter-Plan Programs Delivery Platforms NASCO</vt:lpstr>
      <vt:lpstr>How is Inter-Plan Performance Measured?</vt:lpstr>
      <vt:lpstr>National Programs Performance Scorecard   </vt:lpstr>
      <vt:lpstr>What is the Value of Inter-Plan Programs to Providers? </vt:lpstr>
      <vt:lpstr>What is the Value of Inter-Plan Programs to Members? </vt:lpstr>
      <vt:lpstr>What is the Value of Inter-Plan Programs to Accounts? </vt:lpstr>
      <vt:lpstr>What is the Value of Inter-Plan Programs to Plans? </vt:lpstr>
      <vt:lpstr>Resources for More Information  </vt:lpstr>
    </vt:vector>
  </TitlesOfParts>
  <Company>Blue Cross Blue Shield Association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jewillia</dc:creator>
  <cp:lastModifiedBy>Pickett, Jocelyn</cp:lastModifiedBy>
  <cp:revision>587</cp:revision>
  <cp:lastPrinted>2013-08-01T18:20:45Z</cp:lastPrinted>
  <dcterms:created xsi:type="dcterms:W3CDTF">2011-02-15T16:50:41Z</dcterms:created>
  <dcterms:modified xsi:type="dcterms:W3CDTF">2017-10-23T19:57:13Z</dcterms:modified>
</cp:coreProperties>
</file>